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kv" ContentType="video/unknow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256" r:id="rId5"/>
    <p:sldId id="277" r:id="rId6"/>
    <p:sldId id="310" r:id="rId7"/>
    <p:sldId id="278" r:id="rId8"/>
    <p:sldId id="280" r:id="rId9"/>
    <p:sldId id="281" r:id="rId10"/>
    <p:sldId id="308" r:id="rId11"/>
    <p:sldId id="282" r:id="rId12"/>
    <p:sldId id="287" r:id="rId13"/>
    <p:sldId id="284" r:id="rId14"/>
    <p:sldId id="285" r:id="rId15"/>
    <p:sldId id="286" r:id="rId16"/>
    <p:sldId id="289" r:id="rId17"/>
    <p:sldId id="288" r:id="rId18"/>
    <p:sldId id="290" r:id="rId19"/>
    <p:sldId id="291" r:id="rId20"/>
    <p:sldId id="292" r:id="rId21"/>
    <p:sldId id="293" r:id="rId22"/>
    <p:sldId id="294" r:id="rId23"/>
    <p:sldId id="296" r:id="rId24"/>
    <p:sldId id="297" r:id="rId25"/>
    <p:sldId id="298" r:id="rId26"/>
    <p:sldId id="300" r:id="rId27"/>
    <p:sldId id="302" r:id="rId28"/>
    <p:sldId id="301" r:id="rId29"/>
    <p:sldId id="303" r:id="rId30"/>
    <p:sldId id="309" r:id="rId31"/>
    <p:sldId id="311" r:id="rId32"/>
    <p:sldId id="306" r:id="rId33"/>
    <p:sldId id="307" r:id="rId34"/>
    <p:sldId id="30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4B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365" autoAdjust="0"/>
    <p:restoredTop sz="75251" autoAdjust="0"/>
  </p:normalViewPr>
  <p:slideViewPr>
    <p:cSldViewPr snapToGrid="0">
      <p:cViewPr varScale="1">
        <p:scale>
          <a:sx n="67" d="100"/>
          <a:sy n="67" d="100"/>
        </p:scale>
        <p:origin x="350" y="53"/>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BA66C-75A1-46E1-9875-F8FF3D6250A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C416FA0-82D2-4B5B-B3AC-64CFCF2C3AD3}">
      <dgm:prSet/>
      <dgm:spPr/>
      <dgm:t>
        <a:bodyPr/>
        <a:lstStyle/>
        <a:p>
          <a:r>
            <a:rPr lang="en-US" dirty="0"/>
            <a:t>Callbacks were utilized to montor the value loss in the model, as this is the first sign that the model is starting to overfit. Early stopping allows for the model to terminate when it starts to overfit</a:t>
          </a:r>
        </a:p>
      </dgm:t>
    </dgm:pt>
    <dgm:pt modelId="{ADFD7BAA-94C4-421B-8EC8-503A1F0F0DAA}" type="parTrans" cxnId="{EE45265B-F118-4DF2-A2FF-543ACCBE1915}">
      <dgm:prSet/>
      <dgm:spPr/>
      <dgm:t>
        <a:bodyPr/>
        <a:lstStyle/>
        <a:p>
          <a:endParaRPr lang="en-US"/>
        </a:p>
      </dgm:t>
    </dgm:pt>
    <dgm:pt modelId="{471CA1AD-D218-4A57-93A3-F31AC87BA738}" type="sibTrans" cxnId="{EE45265B-F118-4DF2-A2FF-543ACCBE1915}">
      <dgm:prSet/>
      <dgm:spPr/>
      <dgm:t>
        <a:bodyPr/>
        <a:lstStyle/>
        <a:p>
          <a:endParaRPr lang="en-US"/>
        </a:p>
      </dgm:t>
    </dgm:pt>
    <dgm:pt modelId="{2471EC5F-4BD3-44A1-8F8C-9FB1B0D67E85}">
      <dgm:prSet/>
      <dgm:spPr/>
      <dgm:t>
        <a:bodyPr/>
        <a:lstStyle/>
        <a:p>
          <a:r>
            <a:rPr lang="en-US" dirty="0"/>
            <a:t>Model generated from the augmented images – the main addition was the zoom in the previous slide. This allowed for the parasites to be viewed more clearly and thus improved the model performance</a:t>
          </a:r>
        </a:p>
      </dgm:t>
    </dgm:pt>
    <dgm:pt modelId="{1F1712EB-7DBB-40D0-AF08-6D8A2F57AACA}" type="parTrans" cxnId="{FF1768A7-7448-4B80-AD25-D54E11B2E02E}">
      <dgm:prSet/>
      <dgm:spPr/>
      <dgm:t>
        <a:bodyPr/>
        <a:lstStyle/>
        <a:p>
          <a:endParaRPr lang="en-US"/>
        </a:p>
      </dgm:t>
    </dgm:pt>
    <dgm:pt modelId="{DAD6020E-2FAA-4F72-97C2-58D6E9C86FF1}" type="sibTrans" cxnId="{FF1768A7-7448-4B80-AD25-D54E11B2E02E}">
      <dgm:prSet/>
      <dgm:spPr/>
      <dgm:t>
        <a:bodyPr/>
        <a:lstStyle/>
        <a:p>
          <a:endParaRPr lang="en-US"/>
        </a:p>
      </dgm:t>
    </dgm:pt>
    <dgm:pt modelId="{A1EBD6DD-33F5-4D52-870E-7160E9FFD78D}" type="pres">
      <dgm:prSet presAssocID="{0A8BA66C-75A1-46E1-9875-F8FF3D6250A9}" presName="root" presStyleCnt="0">
        <dgm:presLayoutVars>
          <dgm:dir/>
          <dgm:resizeHandles val="exact"/>
        </dgm:presLayoutVars>
      </dgm:prSet>
      <dgm:spPr/>
      <dgm:t>
        <a:bodyPr/>
        <a:lstStyle/>
        <a:p>
          <a:endParaRPr lang="en-GB"/>
        </a:p>
      </dgm:t>
    </dgm:pt>
    <dgm:pt modelId="{2E6F17CE-1CA7-41D3-8037-A7E7F9D748F1}" type="pres">
      <dgm:prSet presAssocID="{EC416FA0-82D2-4B5B-B3AC-64CFCF2C3AD3}" presName="compNode" presStyleCnt="0"/>
      <dgm:spPr/>
    </dgm:pt>
    <dgm:pt modelId="{9493FC01-C774-4F10-B909-24E4129FF093}" type="pres">
      <dgm:prSet presAssocID="{EC416FA0-82D2-4B5B-B3AC-64CFCF2C3AD3}" presName="iconRect" presStyleLbl="node1" presStyleIdx="0" presStyleCnt="2"/>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GB"/>
        </a:p>
      </dgm:t>
      <dgm:extLst>
        <a:ext uri="{E40237B7-FDA0-4F09-8148-C483321AD2D9}">
          <dgm14:cNvPr xmlns:dgm14="http://schemas.microsoft.com/office/drawing/2010/diagram" id="0" name="" descr="Finger Print"/>
        </a:ext>
      </dgm:extLst>
    </dgm:pt>
    <dgm:pt modelId="{DDC2F6AB-64B4-42F8-A9C1-301D5F0D1B85}" type="pres">
      <dgm:prSet presAssocID="{EC416FA0-82D2-4B5B-B3AC-64CFCF2C3AD3}" presName="spaceRect" presStyleCnt="0"/>
      <dgm:spPr/>
    </dgm:pt>
    <dgm:pt modelId="{C17E789E-4008-4AF8-8610-EB3ECA5218C1}" type="pres">
      <dgm:prSet presAssocID="{EC416FA0-82D2-4B5B-B3AC-64CFCF2C3AD3}" presName="textRect" presStyleLbl="revTx" presStyleIdx="0" presStyleCnt="2">
        <dgm:presLayoutVars>
          <dgm:chMax val="1"/>
          <dgm:chPref val="1"/>
        </dgm:presLayoutVars>
      </dgm:prSet>
      <dgm:spPr/>
      <dgm:t>
        <a:bodyPr/>
        <a:lstStyle/>
        <a:p>
          <a:endParaRPr lang="en-GB"/>
        </a:p>
      </dgm:t>
    </dgm:pt>
    <dgm:pt modelId="{DBE5F57E-9BD1-43FD-A0F1-B378735A4550}" type="pres">
      <dgm:prSet presAssocID="{471CA1AD-D218-4A57-93A3-F31AC87BA738}" presName="sibTrans" presStyleCnt="0"/>
      <dgm:spPr/>
    </dgm:pt>
    <dgm:pt modelId="{3A5BBAF2-7F90-41D4-BBF5-A76187BD6B99}" type="pres">
      <dgm:prSet presAssocID="{2471EC5F-4BD3-44A1-8F8C-9FB1B0D67E85}" presName="compNode" presStyleCnt="0"/>
      <dgm:spPr/>
    </dgm:pt>
    <dgm:pt modelId="{A79A629C-E430-4C87-8971-E0A5D668DB8F}" type="pres">
      <dgm:prSet presAssocID="{2471EC5F-4BD3-44A1-8F8C-9FB1B0D67E85}" presName="iconRect" presStyleLbl="node1" presStyleIdx="1" presStyleCnt="2"/>
      <dgm:spPr>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GB"/>
        </a:p>
      </dgm:t>
      <dgm:extLst>
        <a:ext uri="{E40237B7-FDA0-4F09-8148-C483321AD2D9}">
          <dgm14:cNvPr xmlns:dgm14="http://schemas.microsoft.com/office/drawing/2010/diagram" id="0" name="" descr="Camera"/>
        </a:ext>
      </dgm:extLst>
    </dgm:pt>
    <dgm:pt modelId="{C7F3C7CA-C0E3-4772-9D90-697A64E07AC1}" type="pres">
      <dgm:prSet presAssocID="{2471EC5F-4BD3-44A1-8F8C-9FB1B0D67E85}" presName="spaceRect" presStyleCnt="0"/>
      <dgm:spPr/>
    </dgm:pt>
    <dgm:pt modelId="{073F0387-D110-4865-A264-E8B5AFCC22BD}" type="pres">
      <dgm:prSet presAssocID="{2471EC5F-4BD3-44A1-8F8C-9FB1B0D67E85}" presName="textRect" presStyleLbl="revTx" presStyleIdx="1" presStyleCnt="2">
        <dgm:presLayoutVars>
          <dgm:chMax val="1"/>
          <dgm:chPref val="1"/>
        </dgm:presLayoutVars>
      </dgm:prSet>
      <dgm:spPr/>
      <dgm:t>
        <a:bodyPr/>
        <a:lstStyle/>
        <a:p>
          <a:endParaRPr lang="en-GB"/>
        </a:p>
      </dgm:t>
    </dgm:pt>
  </dgm:ptLst>
  <dgm:cxnLst>
    <dgm:cxn modelId="{EE45265B-F118-4DF2-A2FF-543ACCBE1915}" srcId="{0A8BA66C-75A1-46E1-9875-F8FF3D6250A9}" destId="{EC416FA0-82D2-4B5B-B3AC-64CFCF2C3AD3}" srcOrd="0" destOrd="0" parTransId="{ADFD7BAA-94C4-421B-8EC8-503A1F0F0DAA}" sibTransId="{471CA1AD-D218-4A57-93A3-F31AC87BA738}"/>
    <dgm:cxn modelId="{5D9EB887-E8A3-40F1-AA97-CCEC872BB6DB}" type="presOf" srcId="{0A8BA66C-75A1-46E1-9875-F8FF3D6250A9}" destId="{A1EBD6DD-33F5-4D52-870E-7160E9FFD78D}" srcOrd="0" destOrd="0" presId="urn:microsoft.com/office/officeart/2018/2/layout/IconLabelList"/>
    <dgm:cxn modelId="{FF1768A7-7448-4B80-AD25-D54E11B2E02E}" srcId="{0A8BA66C-75A1-46E1-9875-F8FF3D6250A9}" destId="{2471EC5F-4BD3-44A1-8F8C-9FB1B0D67E85}" srcOrd="1" destOrd="0" parTransId="{1F1712EB-7DBB-40D0-AF08-6D8A2F57AACA}" sibTransId="{DAD6020E-2FAA-4F72-97C2-58D6E9C86FF1}"/>
    <dgm:cxn modelId="{D0873706-A4B4-491E-BAF3-6F6D014D081A}" type="presOf" srcId="{2471EC5F-4BD3-44A1-8F8C-9FB1B0D67E85}" destId="{073F0387-D110-4865-A264-E8B5AFCC22BD}" srcOrd="0" destOrd="0" presId="urn:microsoft.com/office/officeart/2018/2/layout/IconLabelList"/>
    <dgm:cxn modelId="{7EC1AC27-8FD9-440A-B967-A670BEACC942}" type="presOf" srcId="{EC416FA0-82D2-4B5B-B3AC-64CFCF2C3AD3}" destId="{C17E789E-4008-4AF8-8610-EB3ECA5218C1}" srcOrd="0" destOrd="0" presId="urn:microsoft.com/office/officeart/2018/2/layout/IconLabelList"/>
    <dgm:cxn modelId="{83B448EF-A25C-4C5D-B8CE-6366AB2B6AFE}" type="presParOf" srcId="{A1EBD6DD-33F5-4D52-870E-7160E9FFD78D}" destId="{2E6F17CE-1CA7-41D3-8037-A7E7F9D748F1}" srcOrd="0" destOrd="0" presId="urn:microsoft.com/office/officeart/2018/2/layout/IconLabelList"/>
    <dgm:cxn modelId="{D5791E86-2A87-4A36-B2A2-4A82C5414678}" type="presParOf" srcId="{2E6F17CE-1CA7-41D3-8037-A7E7F9D748F1}" destId="{9493FC01-C774-4F10-B909-24E4129FF093}" srcOrd="0" destOrd="0" presId="urn:microsoft.com/office/officeart/2018/2/layout/IconLabelList"/>
    <dgm:cxn modelId="{6F8BDEC9-1DCC-4A5E-B6CB-FF0D94B677D5}" type="presParOf" srcId="{2E6F17CE-1CA7-41D3-8037-A7E7F9D748F1}" destId="{DDC2F6AB-64B4-42F8-A9C1-301D5F0D1B85}" srcOrd="1" destOrd="0" presId="urn:microsoft.com/office/officeart/2018/2/layout/IconLabelList"/>
    <dgm:cxn modelId="{AE39B501-1608-412A-B200-6EEEB4A0AD4C}" type="presParOf" srcId="{2E6F17CE-1CA7-41D3-8037-A7E7F9D748F1}" destId="{C17E789E-4008-4AF8-8610-EB3ECA5218C1}" srcOrd="2" destOrd="0" presId="urn:microsoft.com/office/officeart/2018/2/layout/IconLabelList"/>
    <dgm:cxn modelId="{DA24E570-1B09-4910-BC21-3D5728B1B67D}" type="presParOf" srcId="{A1EBD6DD-33F5-4D52-870E-7160E9FFD78D}" destId="{DBE5F57E-9BD1-43FD-A0F1-B378735A4550}" srcOrd="1" destOrd="0" presId="urn:microsoft.com/office/officeart/2018/2/layout/IconLabelList"/>
    <dgm:cxn modelId="{67CBACE7-90CD-448A-83F2-64751525AA50}" type="presParOf" srcId="{A1EBD6DD-33F5-4D52-870E-7160E9FFD78D}" destId="{3A5BBAF2-7F90-41D4-BBF5-A76187BD6B99}" srcOrd="2" destOrd="0" presId="urn:microsoft.com/office/officeart/2018/2/layout/IconLabelList"/>
    <dgm:cxn modelId="{66768A72-0C71-41B0-8E13-22FAA01EF8A1}" type="presParOf" srcId="{3A5BBAF2-7F90-41D4-BBF5-A76187BD6B99}" destId="{A79A629C-E430-4C87-8971-E0A5D668DB8F}" srcOrd="0" destOrd="0" presId="urn:microsoft.com/office/officeart/2018/2/layout/IconLabelList"/>
    <dgm:cxn modelId="{732AC6D1-A1EA-40CD-A9E3-9D3872054EB5}" type="presParOf" srcId="{3A5BBAF2-7F90-41D4-BBF5-A76187BD6B99}" destId="{C7F3C7CA-C0E3-4772-9D90-697A64E07AC1}" srcOrd="1" destOrd="0" presId="urn:microsoft.com/office/officeart/2018/2/layout/IconLabelList"/>
    <dgm:cxn modelId="{9DAA8125-3BCB-4642-A833-259BC5BF94A8}" type="presParOf" srcId="{3A5BBAF2-7F90-41D4-BBF5-A76187BD6B99}" destId="{073F0387-D110-4865-A264-E8B5AFCC22B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3FC01-C774-4F10-B909-24E4129FF093}">
      <dsp:nvSpPr>
        <dsp:cNvPr id="0" name=""/>
        <dsp:cNvSpPr/>
      </dsp:nvSpPr>
      <dsp:spPr>
        <a:xfrm>
          <a:off x="560354" y="863069"/>
          <a:ext cx="916312" cy="916312"/>
        </a:xfrm>
        <a:prstGeom prst="rect">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7E789E-4008-4AF8-8610-EB3ECA5218C1}">
      <dsp:nvSpPr>
        <dsp:cNvPr id="0" name=""/>
        <dsp:cNvSpPr/>
      </dsp:nvSpPr>
      <dsp:spPr>
        <a:xfrm>
          <a:off x="385" y="2110337"/>
          <a:ext cx="2036250" cy="958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kern="1200" dirty="0"/>
            <a:t>Callbacks were utilized to montor the value loss in the model, as this is the first sign that the model is starting to overfit. Early stopping allows for the model to terminate when it starts to overfit</a:t>
          </a:r>
        </a:p>
      </dsp:txBody>
      <dsp:txXfrm>
        <a:off x="385" y="2110337"/>
        <a:ext cx="2036250" cy="958513"/>
      </dsp:txXfrm>
    </dsp:sp>
    <dsp:sp modelId="{A79A629C-E430-4C87-8971-E0A5D668DB8F}">
      <dsp:nvSpPr>
        <dsp:cNvPr id="0" name=""/>
        <dsp:cNvSpPr/>
      </dsp:nvSpPr>
      <dsp:spPr>
        <a:xfrm>
          <a:off x="2952948" y="863069"/>
          <a:ext cx="916312" cy="916312"/>
        </a:xfrm>
        <a:prstGeom prst="rect">
          <a:avLst/>
        </a:prstGeom>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3F0387-D110-4865-A264-E8B5AFCC22BD}">
      <dsp:nvSpPr>
        <dsp:cNvPr id="0" name=""/>
        <dsp:cNvSpPr/>
      </dsp:nvSpPr>
      <dsp:spPr>
        <a:xfrm>
          <a:off x="2392979" y="2110337"/>
          <a:ext cx="2036250" cy="958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kern="1200" dirty="0"/>
            <a:t>Model generated from the augmented images – the main addition was the zoom in the previous slide. This allowed for the parasites to be viewed more clearly and thus improved the model performance</a:t>
          </a:r>
        </a:p>
      </dsp:txBody>
      <dsp:txXfrm>
        <a:off x="2392979" y="2110337"/>
        <a:ext cx="2036250" cy="95851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Helvetica Neue"/>
              </a:rPr>
              <a:t>The </a:t>
            </a:r>
            <a:r>
              <a:rPr lang="en-US" b="1" i="0" dirty="0">
                <a:solidFill>
                  <a:srgbClr val="555555"/>
                </a:solidFill>
                <a:effectLst/>
                <a:latin typeface="Helvetica Neue"/>
              </a:rPr>
              <a:t>rectified linear activation function</a:t>
            </a:r>
            <a:r>
              <a:rPr lang="en-US" b="0" i="0" dirty="0">
                <a:solidFill>
                  <a:srgbClr val="555555"/>
                </a:solidFill>
                <a:effectLst/>
                <a:latin typeface="Helvetica Neue"/>
              </a:rPr>
              <a:t> or </a:t>
            </a:r>
            <a:r>
              <a:rPr lang="en-US" b="1" i="0" dirty="0">
                <a:solidFill>
                  <a:srgbClr val="555555"/>
                </a:solidFill>
                <a:effectLst/>
                <a:latin typeface="Helvetica Neue"/>
              </a:rPr>
              <a:t>ReLU</a:t>
            </a:r>
            <a:r>
              <a:rPr lang="en-US" b="0" i="0" dirty="0">
                <a:solidFill>
                  <a:srgbClr val="555555"/>
                </a:solidFill>
                <a:effectLst/>
                <a:latin typeface="Helvetica Neue"/>
              </a:rPr>
              <a:t> for short is a piecewise linear function that will output the input directly if it is positive, otherwise, it will output zero. It has become the default activation function for many types of neural networks because a model that uses it is easier to train and often achieves better performance.</a:t>
            </a:r>
          </a:p>
          <a:p>
            <a:endParaRPr lang="en-US" b="0" i="0" dirty="0">
              <a:solidFill>
                <a:srgbClr val="555555"/>
              </a:solidFill>
              <a:effectLst/>
              <a:latin typeface="Helvetica Neue"/>
            </a:endParaRPr>
          </a:p>
          <a:p>
            <a:pPr algn="l" fontAlgn="base"/>
            <a:r>
              <a:rPr lang="en-US" b="0" dirty="0">
                <a:solidFill>
                  <a:srgbClr val="555555"/>
                </a:solidFill>
                <a:effectLst/>
                <a:latin typeface="Helvetica Neue"/>
              </a:rPr>
              <a:t>An important benefit of the rectifier function is that it is capable of outputting a true zero value.</a:t>
            </a:r>
          </a:p>
          <a:p>
            <a:pPr algn="l" fontAlgn="base"/>
            <a:r>
              <a:rPr lang="en-US" b="0" dirty="0">
                <a:solidFill>
                  <a:srgbClr val="555555"/>
                </a:solidFill>
                <a:effectLst/>
                <a:latin typeface="Helvetica Neue"/>
              </a:rPr>
              <a:t>This is unlike the tanh and sigmoid activation functions that learn to approximate a zero output, e.g. a value very close to zero, but not a true zero value.</a:t>
            </a:r>
          </a:p>
          <a:p>
            <a:pPr algn="l" fontAlgn="base"/>
            <a:r>
              <a:rPr lang="en-US" b="0" dirty="0">
                <a:solidFill>
                  <a:srgbClr val="555555"/>
                </a:solidFill>
                <a:effectLst/>
                <a:latin typeface="Helvetica Neue"/>
              </a:rPr>
              <a:t>This means that negative inputs can output true zero values allowing the activation of hidden layers in neural networks to contain one or more true zero values. This is called a sparse representation and is a desirable property in representational learning as it can accelerate learning and simplify the model.</a:t>
            </a:r>
          </a:p>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13</a:t>
            </a:fld>
            <a:endParaRPr lang="en-US" dirty="0"/>
          </a:p>
        </p:txBody>
      </p:sp>
    </p:spTree>
    <p:extLst>
      <p:ext uri="{BB962C8B-B14F-4D97-AF65-F5344CB8AC3E}">
        <p14:creationId xmlns:p14="http://schemas.microsoft.com/office/powerpoint/2010/main" val="410259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27</a:t>
            </a:fld>
            <a:endParaRPr lang="en-US" dirty="0"/>
          </a:p>
        </p:txBody>
      </p:sp>
    </p:spTree>
    <p:extLst>
      <p:ext uri="{BB962C8B-B14F-4D97-AF65-F5344CB8AC3E}">
        <p14:creationId xmlns:p14="http://schemas.microsoft.com/office/powerpoint/2010/main" val="249166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346390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31</a:t>
            </a:fld>
            <a:endParaRPr lang="en-US" dirty="0"/>
          </a:p>
        </p:txBody>
      </p:sp>
    </p:spTree>
    <p:extLst>
      <p:ext uri="{BB962C8B-B14F-4D97-AF65-F5344CB8AC3E}">
        <p14:creationId xmlns:p14="http://schemas.microsoft.com/office/powerpoint/2010/main" val="209741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319694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95237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43408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22</a:t>
            </a:fld>
            <a:endParaRPr lang="en-US" dirty="0"/>
          </a:p>
        </p:txBody>
      </p:sp>
    </p:spTree>
    <p:extLst>
      <p:ext uri="{BB962C8B-B14F-4D97-AF65-F5344CB8AC3E}">
        <p14:creationId xmlns:p14="http://schemas.microsoft.com/office/powerpoint/2010/main" val="15208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23</a:t>
            </a:fld>
            <a:endParaRPr lang="en-US" dirty="0"/>
          </a:p>
        </p:txBody>
      </p:sp>
    </p:spTree>
    <p:extLst>
      <p:ext uri="{BB962C8B-B14F-4D97-AF65-F5344CB8AC3E}">
        <p14:creationId xmlns:p14="http://schemas.microsoft.com/office/powerpoint/2010/main" val="301038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24</a:t>
            </a:fld>
            <a:endParaRPr lang="en-US" dirty="0"/>
          </a:p>
        </p:txBody>
      </p:sp>
    </p:spTree>
    <p:extLst>
      <p:ext uri="{BB962C8B-B14F-4D97-AF65-F5344CB8AC3E}">
        <p14:creationId xmlns:p14="http://schemas.microsoft.com/office/powerpoint/2010/main" val="245313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25</a:t>
            </a:fld>
            <a:endParaRPr lang="en-US" dirty="0"/>
          </a:p>
        </p:txBody>
      </p:sp>
    </p:spTree>
    <p:extLst>
      <p:ext uri="{BB962C8B-B14F-4D97-AF65-F5344CB8AC3E}">
        <p14:creationId xmlns:p14="http://schemas.microsoft.com/office/powerpoint/2010/main" val="151788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25628-3A68-42F4-BA86-981817953149}" type="slidenum">
              <a:rPr lang="en-US" smtClean="0"/>
              <a:t>26</a:t>
            </a:fld>
            <a:endParaRPr lang="en-US" dirty="0"/>
          </a:p>
        </p:txBody>
      </p:sp>
    </p:spTree>
    <p:extLst>
      <p:ext uri="{BB962C8B-B14F-4D97-AF65-F5344CB8AC3E}">
        <p14:creationId xmlns:p14="http://schemas.microsoft.com/office/powerpoint/2010/main" val="2955859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11/24/2020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youtube.com/watch?v=iCbVPfk_5CQ" TargetMode="External"/><Relationship Id="rId2" Type="http://schemas.openxmlformats.org/officeDocument/2006/relationships/hyperlink" Target="https://towardsdatascience.com/the-most-intuitive-and-easiest-guide-for-convolutional-neural-network-3607be47480#:~:text=Flattening%20is%20converting%20the%20data,called%20a%20fully%2Dconnected%20layer." TargetMode="External"/><Relationship Id="rId1" Type="http://schemas.openxmlformats.org/officeDocument/2006/relationships/slideLayout" Target="../slideLayouts/slideLayout2.xml"/><Relationship Id="rId6" Type="http://schemas.openxmlformats.org/officeDocument/2006/relationships/hyperlink" Target="https://keras.io/api/layers/core_layers/dense/" TargetMode="External"/><Relationship Id="rId5" Type="http://schemas.openxmlformats.org/officeDocument/2006/relationships/hyperlink" Target="https://keras.io/api/layers/convolution_layers/convolution2d/" TargetMode="External"/><Relationship Id="rId4" Type="http://schemas.openxmlformats.org/officeDocument/2006/relationships/hyperlink" Target="https://keras.io/api/layers/pooling_lay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eeplizard.com/learn/video/Skc8nqJirJg"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nhsrcommunity.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openreview.net/forum?id=YicbFdNTT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41.png"/><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xmlns="" id="{15F1CC53-719A-4763-BF30-5E25A63CEF3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93" name="Rectangle 192">
            <a:extLst>
              <a:ext uri="{FF2B5EF4-FFF2-40B4-BE49-F238E27FC236}">
                <a16:creationId xmlns:a16="http://schemas.microsoft.com/office/drawing/2014/main" xmlns=""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3 (Not So Obvious) Industries That Could Be Transformed By Computer Vision">
            <a:extLst>
              <a:ext uri="{FF2B5EF4-FFF2-40B4-BE49-F238E27FC236}">
                <a16:creationId xmlns:a16="http://schemas.microsoft.com/office/drawing/2014/main" xmlns="" id="{F1F622CF-DECA-4FE2-A5E6-B09EBF164264}"/>
              </a:ext>
            </a:extLst>
          </p:cNvPr>
          <p:cNvPicPr>
            <a:picLocks noChangeAspect="1" noChangeArrowheads="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t="6348" r="-1" b="9361"/>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DE3D84FB-5D02-47D2-98FD-4F01A02E2AEA}"/>
              </a:ext>
            </a:extLst>
          </p:cNvPr>
          <p:cNvSpPr>
            <a:spLocks noGrp="1"/>
          </p:cNvSpPr>
          <p:nvPr>
            <p:ph type="ctrTitle"/>
          </p:nvPr>
        </p:nvSpPr>
        <p:spPr>
          <a:xfrm>
            <a:off x="643467" y="643467"/>
            <a:ext cx="3684437" cy="5571066"/>
          </a:xfrm>
        </p:spPr>
        <p:txBody>
          <a:bodyPr vert="horz" lIns="91440" tIns="45720" rIns="91440" bIns="45720" rtlCol="0" anchor="ctr">
            <a:normAutofit/>
          </a:bodyPr>
          <a:lstStyle/>
          <a:p>
            <a:r>
              <a:rPr lang="en-US" spc="100" dirty="0"/>
              <a:t>Computer vision classification – Malarial Cell Case Study</a:t>
            </a:r>
          </a:p>
        </p:txBody>
      </p:sp>
      <p:sp>
        <p:nvSpPr>
          <p:cNvPr id="3" name="Subtitle 2">
            <a:extLst>
              <a:ext uri="{FF2B5EF4-FFF2-40B4-BE49-F238E27FC236}">
                <a16:creationId xmlns:a16="http://schemas.microsoft.com/office/drawing/2014/main" xmlns="" id="{E9F6641D-ADF3-40BD-9BA3-E740E77C8826}"/>
              </a:ext>
            </a:extLst>
          </p:cNvPr>
          <p:cNvSpPr>
            <a:spLocks noGrp="1"/>
          </p:cNvSpPr>
          <p:nvPr>
            <p:ph type="subTitle" idx="1"/>
          </p:nvPr>
        </p:nvSpPr>
        <p:spPr>
          <a:xfrm>
            <a:off x="4971371" y="643467"/>
            <a:ext cx="6574112" cy="5571066"/>
          </a:xfrm>
        </p:spPr>
        <p:txBody>
          <a:bodyPr vert="horz" lIns="45720" tIns="45720" rIns="45720" bIns="45720" rtlCol="0" anchor="ctr">
            <a:normAutofit/>
          </a:bodyPr>
          <a:lstStyle/>
          <a:p>
            <a:pPr>
              <a:lnSpc>
                <a:spcPct val="90000"/>
              </a:lnSpc>
            </a:pPr>
            <a:r>
              <a:rPr lang="en-GB" sz="1600" dirty="0" smtClean="0">
                <a:solidFill>
                  <a:schemeClr val="tx1"/>
                </a:solidFill>
              </a:rPr>
              <a:t>Turning </a:t>
            </a:r>
            <a:r>
              <a:rPr lang="en-GB" sz="1600" dirty="0">
                <a:solidFill>
                  <a:schemeClr val="tx1"/>
                </a:solidFill>
              </a:rPr>
              <a:t>a Kaggle example into a clinical decision-making tool</a:t>
            </a:r>
          </a:p>
          <a:p>
            <a:pPr>
              <a:lnSpc>
                <a:spcPct val="90000"/>
              </a:lnSpc>
            </a:pPr>
            <a:endParaRPr lang="en-US" dirty="0">
              <a:solidFill>
                <a:schemeClr val="tx1"/>
              </a:solidFill>
            </a:endParaRPr>
          </a:p>
          <a:p>
            <a:pPr>
              <a:lnSpc>
                <a:spcPct val="90000"/>
              </a:lnSpc>
            </a:pPr>
            <a:r>
              <a:rPr lang="en-US" dirty="0">
                <a:solidFill>
                  <a:schemeClr val="tx1"/>
                </a:solidFill>
              </a:rPr>
              <a:t>Gary Hutson </a:t>
            </a:r>
          </a:p>
          <a:p>
            <a:pPr>
              <a:lnSpc>
                <a:spcPct val="90000"/>
              </a:lnSpc>
            </a:pPr>
            <a:r>
              <a:rPr lang="en-US" dirty="0">
                <a:solidFill>
                  <a:schemeClr val="tx1"/>
                </a:solidFill>
              </a:rPr>
              <a:t>Head of Advanced Analytics</a:t>
            </a:r>
          </a:p>
          <a:p>
            <a:pPr>
              <a:lnSpc>
                <a:spcPct val="90000"/>
              </a:lnSpc>
            </a:pPr>
            <a:r>
              <a:rPr lang="en-US" dirty="0">
                <a:solidFill>
                  <a:schemeClr val="tx1"/>
                </a:solidFill>
              </a:rPr>
              <a:t>Arden &amp; Gem CSU</a:t>
            </a:r>
          </a:p>
        </p:txBody>
      </p:sp>
      <p:cxnSp>
        <p:nvCxnSpPr>
          <p:cNvPr id="194" name="Straight Connector 193">
            <a:extLst>
              <a:ext uri="{FF2B5EF4-FFF2-40B4-BE49-F238E27FC236}">
                <a16:creationId xmlns:a16="http://schemas.microsoft.com/office/drawing/2014/main" xmlns=""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xmlns="" id="{FA5E1CB7-6771-4E1A-B5FC-A0A70797281B}"/>
              </a:ext>
            </a:extLst>
          </p:cNvPr>
          <p:cNvPicPr>
            <a:picLocks noChangeAspect="1"/>
          </p:cNvPicPr>
          <p:nvPr/>
        </p:nvPicPr>
        <p:blipFill rotWithShape="1">
          <a:blip r:embed="rId3">
            <a:duotone>
              <a:schemeClr val="accent1">
                <a:shade val="45000"/>
                <a:satMod val="135000"/>
              </a:schemeClr>
              <a:prstClr val="white"/>
            </a:duotone>
          </a:blip>
          <a:srcRect l="16367" r="15470"/>
          <a:stretch/>
        </p:blipFill>
        <p:spPr>
          <a:xfrm>
            <a:off x="4606694" y="4641678"/>
            <a:ext cx="2892746" cy="1894588"/>
          </a:xfrm>
          <a:prstGeom prst="rect">
            <a:avLst/>
          </a:prstGeom>
        </p:spPr>
      </p:pic>
      <p:pic>
        <p:nvPicPr>
          <p:cNvPr id="1026" name="Picture 2" descr="LondonR (London, United Kingdom) | Meetup">
            <a:extLst>
              <a:ext uri="{FF2B5EF4-FFF2-40B4-BE49-F238E27FC236}">
                <a16:creationId xmlns:a16="http://schemas.microsoft.com/office/drawing/2014/main" xmlns="" id="{7FF4206E-AB9F-49E2-B3F4-E0AF8C3DA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40" y="5007837"/>
            <a:ext cx="1811030" cy="10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2235" y="5517313"/>
            <a:ext cx="2447925" cy="460810"/>
          </a:xfrm>
          <a:prstGeom prst="rect">
            <a:avLst/>
          </a:prstGeom>
        </p:spPr>
      </p:pic>
    </p:spTree>
    <p:extLst>
      <p:ext uri="{BB962C8B-B14F-4D97-AF65-F5344CB8AC3E}">
        <p14:creationId xmlns:p14="http://schemas.microsoft.com/office/powerpoint/2010/main" val="28062570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eep Learning for Marketing: What You Need to Know | Elegant Themes Blog">
            <a:extLst>
              <a:ext uri="{FF2B5EF4-FFF2-40B4-BE49-F238E27FC236}">
                <a16:creationId xmlns:a16="http://schemas.microsoft.com/office/drawing/2014/main" xmlns="" id="{9651762B-1BA1-4C31-A829-4C309982EDE4}"/>
              </a:ext>
            </a:extLst>
          </p:cNvPr>
          <p:cNvPicPr>
            <a:picLocks noChangeAspect="1" noChangeArrowheads="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r="25"/>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43467" y="643467"/>
            <a:ext cx="3684437" cy="5571066"/>
          </a:xfrm>
        </p:spPr>
        <p:txBody>
          <a:bodyPr vert="horz" lIns="91440" tIns="45720" rIns="91440" bIns="45720" rtlCol="0" anchor="ctr">
            <a:normAutofit/>
          </a:bodyPr>
          <a:lstStyle/>
          <a:p>
            <a:pPr algn="r"/>
            <a:r>
              <a:rPr lang="en-US" dirty="0"/>
              <a:t>Building a </a:t>
            </a:r>
            <a:r>
              <a:rPr lang="en-US" dirty="0"/>
              <a:t>cnn</a:t>
            </a:r>
            <a:r>
              <a:rPr lang="en-US" dirty="0"/>
              <a:t> in r</a:t>
            </a:r>
          </a:p>
        </p:txBody>
      </p:sp>
      <p:cxnSp>
        <p:nvCxnSpPr>
          <p:cNvPr id="73" name="Straight Connector 72">
            <a:extLst>
              <a:ext uri="{FF2B5EF4-FFF2-40B4-BE49-F238E27FC236}">
                <a16:creationId xmlns:a16="http://schemas.microsoft.com/office/drawing/2014/main" xmlns=""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84F4C724-8231-433C-8477-0730669F1E3F}"/>
              </a:ext>
            </a:extLst>
          </p:cNvPr>
          <p:cNvSpPr txBox="1"/>
          <p:nvPr/>
        </p:nvSpPr>
        <p:spPr>
          <a:xfrm>
            <a:off x="4971371" y="643467"/>
            <a:ext cx="6574112" cy="5571066"/>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sz="2400" dirty="0">
                <a:latin typeface="+mj-lt"/>
              </a:rPr>
              <a:t>The article published on my website shows the process of using a Kaggle malaria cell dataset to build a CNN in R for a binary classification task of whether someone’s cells have been infected with Malaria or not.</a:t>
            </a:r>
          </a:p>
          <a:p>
            <a:pPr marL="285750" indent="-285750" defTabSz="914400">
              <a:lnSpc>
                <a:spcPct val="90000"/>
              </a:lnSpc>
              <a:spcAft>
                <a:spcPts val="600"/>
              </a:spcAft>
              <a:buClr>
                <a:schemeClr val="accent1"/>
              </a:buClr>
              <a:buFont typeface="Arial" panose="020B0604020202020204" pitchFamily="34" charset="0"/>
              <a:buChar char="•"/>
            </a:pPr>
            <a:r>
              <a:rPr lang="en-US" sz="2400" dirty="0">
                <a:latin typeface="+mj-lt"/>
              </a:rPr>
              <a:t>This type of model could be extended to work with multiple types of x-rays, cancer scans and other types of imaging procedures</a:t>
            </a:r>
          </a:p>
          <a:p>
            <a:pPr marL="285750" indent="-285750" defTabSz="914400">
              <a:lnSpc>
                <a:spcPct val="90000"/>
              </a:lnSpc>
              <a:spcAft>
                <a:spcPts val="600"/>
              </a:spcAft>
              <a:buClr>
                <a:schemeClr val="accent1"/>
              </a:buClr>
              <a:buFont typeface="Arial" panose="020B0604020202020204" pitchFamily="34" charset="0"/>
              <a:buChar char="•"/>
            </a:pPr>
            <a:r>
              <a:rPr lang="en-US" sz="2400" dirty="0">
                <a:latin typeface="+mj-lt"/>
              </a:rPr>
              <a:t>The next few slides will show the process of building the model and the considerations I put in place</a:t>
            </a:r>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21069497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r"/>
            <a:r>
              <a:rPr lang="en-US" dirty="0"/>
              <a:t>Examine the images and build the keras structure</a:t>
            </a:r>
          </a:p>
        </p:txBody>
      </p:sp>
      <p:sp>
        <p:nvSpPr>
          <p:cNvPr id="3" name="TextBox 2">
            <a:extLst>
              <a:ext uri="{FF2B5EF4-FFF2-40B4-BE49-F238E27FC236}">
                <a16:creationId xmlns:a16="http://schemas.microsoft.com/office/drawing/2014/main" xmlns="" id="{84F4C724-8231-433C-8477-0730669F1E3F}"/>
              </a:ext>
            </a:extLst>
          </p:cNvPr>
          <p:cNvSpPr txBox="1"/>
          <p:nvPr/>
        </p:nvSpPr>
        <p:spPr>
          <a:xfrm>
            <a:off x="5159733" y="1413277"/>
            <a:ext cx="6257721" cy="2499105"/>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dirty="0"/>
              <a:t>The images need to be stored in a specific way to allow them to flow from a directory. My website gives a full example of the step by step process, and shows the resources used to build the R model in Keras and Tensorflow.</a:t>
            </a:r>
          </a:p>
          <a:p>
            <a:pPr marL="285750" indent="-285750" defTabSz="914400">
              <a:lnSpc>
                <a:spcPct val="90000"/>
              </a:lnSpc>
              <a:spcAft>
                <a:spcPts val="600"/>
              </a:spcAft>
              <a:buClr>
                <a:schemeClr val="accent1"/>
              </a:buClr>
              <a:buFont typeface="Arial" panose="020B0604020202020204" pitchFamily="34" charset="0"/>
              <a:buChar char="•"/>
            </a:pPr>
            <a:r>
              <a:rPr lang="en-US" dirty="0"/>
              <a:t>R functions have been created in the </a:t>
            </a:r>
            <a:r>
              <a:rPr lang="en-US" dirty="0"/>
              <a:t>Github</a:t>
            </a:r>
            <a:r>
              <a:rPr lang="en-US" dirty="0"/>
              <a:t> to process these images view the </a:t>
            </a:r>
            <a:r>
              <a:rPr lang="en-US" dirty="0"/>
              <a:t>show_image</a:t>
            </a:r>
            <a:r>
              <a:rPr lang="en-US" dirty="0"/>
              <a:t>() routine</a:t>
            </a:r>
          </a:p>
          <a:p>
            <a:pPr defTabSz="914400">
              <a:lnSpc>
                <a:spcPct val="90000"/>
              </a:lnSpc>
              <a:spcAft>
                <a:spcPts val="600"/>
              </a:spcAft>
              <a:buClr>
                <a:schemeClr val="accent1"/>
              </a:buCl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xmlns="" id="{F5CE5310-CBA4-49F3-9A05-5EB66E27D9F3}"/>
              </a:ext>
            </a:extLst>
          </p:cNvPr>
          <p:cNvPicPr>
            <a:picLocks noChangeAspect="1"/>
          </p:cNvPicPr>
          <p:nvPr/>
        </p:nvPicPr>
        <p:blipFill rotWithShape="1">
          <a:blip r:embed="rId2"/>
          <a:srcRect l="8950" t="21833" r="3747" b="11316"/>
          <a:stretch/>
        </p:blipFill>
        <p:spPr>
          <a:xfrm>
            <a:off x="5260257" y="3088433"/>
            <a:ext cx="3106995" cy="2073502"/>
          </a:xfrm>
          <a:prstGeom prst="rect">
            <a:avLst/>
          </a:prstGeom>
        </p:spPr>
      </p:pic>
      <p:pic>
        <p:nvPicPr>
          <p:cNvPr id="7" name="Picture 6">
            <a:extLst>
              <a:ext uri="{FF2B5EF4-FFF2-40B4-BE49-F238E27FC236}">
                <a16:creationId xmlns:a16="http://schemas.microsoft.com/office/drawing/2014/main" xmlns="" id="{17594D83-BFFB-44C7-9820-E4A8015689F6}"/>
              </a:ext>
            </a:extLst>
          </p:cNvPr>
          <p:cNvPicPr>
            <a:picLocks noChangeAspect="1"/>
          </p:cNvPicPr>
          <p:nvPr/>
        </p:nvPicPr>
        <p:blipFill rotWithShape="1">
          <a:blip r:embed="rId3"/>
          <a:srcRect l="4691" t="19425" r="11918" b="13722"/>
          <a:stretch/>
        </p:blipFill>
        <p:spPr>
          <a:xfrm>
            <a:off x="8667520" y="3013787"/>
            <a:ext cx="2967753" cy="2073502"/>
          </a:xfrm>
          <a:prstGeom prst="rect">
            <a:avLst/>
          </a:prstGeom>
        </p:spPr>
      </p:pic>
      <p:sp>
        <p:nvSpPr>
          <p:cNvPr id="8" name="TextBox 7">
            <a:extLst>
              <a:ext uri="{FF2B5EF4-FFF2-40B4-BE49-F238E27FC236}">
                <a16:creationId xmlns:a16="http://schemas.microsoft.com/office/drawing/2014/main" xmlns="" id="{3629A523-7D87-413F-9006-785B4E6553A4}"/>
              </a:ext>
            </a:extLst>
          </p:cNvPr>
          <p:cNvSpPr txBox="1"/>
          <p:nvPr/>
        </p:nvSpPr>
        <p:spPr>
          <a:xfrm>
            <a:off x="5604387" y="5161935"/>
            <a:ext cx="2684207"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GB" sz="1600" dirty="0">
                <a:solidFill>
                  <a:schemeClr val="tx1"/>
                </a:solidFill>
                <a:latin typeface="Mangal" panose="020B0502040204020203" pitchFamily="18" charset="0"/>
                <a:cs typeface="Mangal" panose="020B0502040204020203" pitchFamily="18" charset="0"/>
              </a:rPr>
              <a:t>Malaria Parasite Infection</a:t>
            </a:r>
          </a:p>
        </p:txBody>
      </p:sp>
      <p:sp>
        <p:nvSpPr>
          <p:cNvPr id="9" name="TextBox 8">
            <a:extLst>
              <a:ext uri="{FF2B5EF4-FFF2-40B4-BE49-F238E27FC236}">
                <a16:creationId xmlns:a16="http://schemas.microsoft.com/office/drawing/2014/main" xmlns="" id="{8E53738A-BC16-4D9E-B519-95E6EAD2BB5B}"/>
              </a:ext>
            </a:extLst>
          </p:cNvPr>
          <p:cNvSpPr txBox="1"/>
          <p:nvPr/>
        </p:nvSpPr>
        <p:spPr>
          <a:xfrm>
            <a:off x="9154698" y="5161935"/>
            <a:ext cx="2684207"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GB" sz="1600" dirty="0">
                <a:solidFill>
                  <a:schemeClr val="tx1"/>
                </a:solidFill>
                <a:latin typeface="Mangal" panose="020B0502040204020203" pitchFamily="18" charset="0"/>
                <a:cs typeface="Mangal" panose="020B0502040204020203" pitchFamily="18" charset="0"/>
              </a:rPr>
              <a:t>Uninfected </a:t>
            </a:r>
          </a:p>
        </p:txBody>
      </p:sp>
    </p:spTree>
    <p:extLst>
      <p:ext uri="{BB962C8B-B14F-4D97-AF65-F5344CB8AC3E}">
        <p14:creationId xmlns:p14="http://schemas.microsoft.com/office/powerpoint/2010/main" val="3754460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964788" y="804333"/>
            <a:ext cx="3391900" cy="3403773"/>
          </a:xfrm>
        </p:spPr>
        <p:txBody>
          <a:bodyPr vert="horz" lIns="91440" tIns="45720" rIns="91440" bIns="45720" rtlCol="0" anchor="ctr">
            <a:normAutofit/>
          </a:bodyPr>
          <a:lstStyle/>
          <a:p>
            <a:pPr algn="r"/>
            <a:r>
              <a:rPr lang="en-US" dirty="0"/>
              <a:t>Examine the images and build the keras structure</a:t>
            </a:r>
          </a:p>
        </p:txBody>
      </p:sp>
      <p:sp>
        <p:nvSpPr>
          <p:cNvPr id="3" name="TextBox 2">
            <a:extLst>
              <a:ext uri="{FF2B5EF4-FFF2-40B4-BE49-F238E27FC236}">
                <a16:creationId xmlns:a16="http://schemas.microsoft.com/office/drawing/2014/main" xmlns="" id="{84F4C724-8231-433C-8477-0730669F1E3F}"/>
              </a:ext>
            </a:extLst>
          </p:cNvPr>
          <p:cNvSpPr txBox="1"/>
          <p:nvPr/>
        </p:nvSpPr>
        <p:spPr>
          <a:xfrm>
            <a:off x="5013708" y="1129004"/>
            <a:ext cx="6257721" cy="2920482"/>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dirty="0"/>
              <a:t>Inspecting the dimensions of the images was the next step. Here all the images were of a different scale, so needed to be rescaled in Keras. </a:t>
            </a:r>
          </a:p>
          <a:p>
            <a:pPr marL="285750" indent="-285750" defTabSz="914400">
              <a:lnSpc>
                <a:spcPct val="90000"/>
              </a:lnSpc>
              <a:spcAft>
                <a:spcPts val="600"/>
              </a:spcAft>
              <a:buClr>
                <a:schemeClr val="accent1"/>
              </a:buClr>
              <a:buFont typeface="Arial" panose="020B0604020202020204" pitchFamily="34" charset="0"/>
              <a:buChar char="•"/>
            </a:pPr>
            <a:r>
              <a:rPr lang="en-US" dirty="0"/>
              <a:t>Next, I created an animation of the cells seen in the past two slides to check how the first 100 images differed from the 24,000 + images, albeit still a small sample for a CV project. </a:t>
            </a:r>
          </a:p>
          <a:p>
            <a:pPr defTabSz="914400">
              <a:lnSpc>
                <a:spcPct val="90000"/>
              </a:lnSpc>
              <a:spcAft>
                <a:spcPts val="600"/>
              </a:spcAft>
              <a:buClr>
                <a:schemeClr val="accent1"/>
              </a:buCl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pic>
        <p:nvPicPr>
          <p:cNvPr id="6" name="Picture 5" descr="A picture containing food, bird, clock&#10;&#10;Description automatically generated">
            <a:extLst>
              <a:ext uri="{FF2B5EF4-FFF2-40B4-BE49-F238E27FC236}">
                <a16:creationId xmlns:a16="http://schemas.microsoft.com/office/drawing/2014/main" xmlns="" id="{8287E9D1-147F-4382-901C-17F8D18116AA}"/>
              </a:ext>
            </a:extLst>
          </p:cNvPr>
          <p:cNvPicPr>
            <a:picLocks noChangeAspect="1"/>
          </p:cNvPicPr>
          <p:nvPr/>
        </p:nvPicPr>
        <p:blipFill>
          <a:blip r:embed="rId2"/>
          <a:stretch>
            <a:fillRect/>
          </a:stretch>
        </p:blipFill>
        <p:spPr>
          <a:xfrm>
            <a:off x="5206386" y="2779356"/>
            <a:ext cx="2743200" cy="2857500"/>
          </a:xfrm>
          <a:prstGeom prst="rect">
            <a:avLst/>
          </a:prstGeom>
        </p:spPr>
      </p:pic>
      <p:pic>
        <p:nvPicPr>
          <p:cNvPr id="11" name="Picture 10" descr="A picture containing building&#10;&#10;Description automatically generated">
            <a:extLst>
              <a:ext uri="{FF2B5EF4-FFF2-40B4-BE49-F238E27FC236}">
                <a16:creationId xmlns:a16="http://schemas.microsoft.com/office/drawing/2014/main" xmlns="" id="{45F10898-059F-47B3-843C-E2576F1A7F1E}"/>
              </a:ext>
            </a:extLst>
          </p:cNvPr>
          <p:cNvPicPr>
            <a:picLocks noChangeAspect="1"/>
          </p:cNvPicPr>
          <p:nvPr/>
        </p:nvPicPr>
        <p:blipFill>
          <a:blip r:embed="rId3"/>
          <a:stretch>
            <a:fillRect/>
          </a:stretch>
        </p:blipFill>
        <p:spPr>
          <a:xfrm>
            <a:off x="8522630" y="2770026"/>
            <a:ext cx="3284483" cy="2857500"/>
          </a:xfrm>
          <a:prstGeom prst="rect">
            <a:avLst/>
          </a:prstGeom>
        </p:spPr>
      </p:pic>
      <p:sp>
        <p:nvSpPr>
          <p:cNvPr id="13" name="TextBox 12">
            <a:extLst>
              <a:ext uri="{FF2B5EF4-FFF2-40B4-BE49-F238E27FC236}">
                <a16:creationId xmlns:a16="http://schemas.microsoft.com/office/drawing/2014/main" xmlns="" id="{A613179A-352A-4208-BBE2-5BB91EFB5598}"/>
              </a:ext>
            </a:extLst>
          </p:cNvPr>
          <p:cNvSpPr txBox="1"/>
          <p:nvPr/>
        </p:nvSpPr>
        <p:spPr>
          <a:xfrm>
            <a:off x="5265379" y="5945707"/>
            <a:ext cx="2684207"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GB" sz="1600" dirty="0">
                <a:solidFill>
                  <a:schemeClr val="tx1"/>
                </a:solidFill>
                <a:latin typeface="Mangal" panose="020B0502040204020203" pitchFamily="18" charset="0"/>
                <a:cs typeface="Mangal" panose="020B0502040204020203" pitchFamily="18" charset="0"/>
              </a:rPr>
              <a:t>Malaria Parasite Infection</a:t>
            </a:r>
          </a:p>
        </p:txBody>
      </p:sp>
      <p:sp>
        <p:nvSpPr>
          <p:cNvPr id="15" name="TextBox 14">
            <a:extLst>
              <a:ext uri="{FF2B5EF4-FFF2-40B4-BE49-F238E27FC236}">
                <a16:creationId xmlns:a16="http://schemas.microsoft.com/office/drawing/2014/main" xmlns="" id="{866D13D4-85B6-4003-81FD-274588EA7C3F}"/>
              </a:ext>
            </a:extLst>
          </p:cNvPr>
          <p:cNvSpPr txBox="1"/>
          <p:nvPr/>
        </p:nvSpPr>
        <p:spPr>
          <a:xfrm>
            <a:off x="8822767" y="5945707"/>
            <a:ext cx="2684207"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GB" sz="1600" dirty="0">
                <a:solidFill>
                  <a:schemeClr val="tx1"/>
                </a:solidFill>
                <a:latin typeface="Mangal" panose="020B0502040204020203" pitchFamily="18" charset="0"/>
                <a:cs typeface="Mangal" panose="020B0502040204020203" pitchFamily="18" charset="0"/>
              </a:rPr>
              <a:t>Uninfected </a:t>
            </a:r>
          </a:p>
        </p:txBody>
      </p:sp>
    </p:spTree>
    <p:extLst>
      <p:ext uri="{BB962C8B-B14F-4D97-AF65-F5344CB8AC3E}">
        <p14:creationId xmlns:p14="http://schemas.microsoft.com/office/powerpoint/2010/main" val="159758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Activation functions used</a:t>
            </a:r>
          </a:p>
        </p:txBody>
      </p:sp>
      <p:sp useBgFill="1">
        <p:nvSpPr>
          <p:cNvPr id="18" name="Rectangle 1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What even is an activation function?">
            <a:extLst>
              <a:ext uri="{FF2B5EF4-FFF2-40B4-BE49-F238E27FC236}">
                <a16:creationId xmlns:a16="http://schemas.microsoft.com/office/drawing/2014/main" xmlns="" id="{57ADE6E8-2FB8-40A3-B017-DA447A14A57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636775" y="867503"/>
            <a:ext cx="4732266" cy="37044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U activation function | Download Scientific Diagram">
            <a:extLst>
              <a:ext uri="{FF2B5EF4-FFF2-40B4-BE49-F238E27FC236}">
                <a16:creationId xmlns:a16="http://schemas.microsoft.com/office/drawing/2014/main" xmlns="" id="{F49BBCC2-0840-407A-A23B-8BF00057E28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294261" y="867504"/>
            <a:ext cx="4260965" cy="37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623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Building a baseline model</a:t>
            </a:r>
          </a:p>
        </p:txBody>
      </p:sp>
      <p:sp useBgFill="1">
        <p:nvSpPr>
          <p:cNvPr id="18" name="Rectangle 1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xmlns="" id="{7ECDAD7C-5169-4536-BCD4-6F02807EA356}"/>
              </a:ext>
            </a:extLst>
          </p:cNvPr>
          <p:cNvSpPr txBox="1"/>
          <p:nvPr/>
        </p:nvSpPr>
        <p:spPr>
          <a:xfrm>
            <a:off x="155110" y="3740508"/>
            <a:ext cx="1587910" cy="338554"/>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defRPr sz="1600">
                <a:solidFill>
                  <a:schemeClr val="bg1"/>
                </a:solidFill>
                <a:latin typeface="Abadi" panose="020B0604020104020204" pitchFamily="34" charset="0"/>
              </a:defRPr>
            </a:lvl1pPr>
          </a:lstStyle>
          <a:p>
            <a:r>
              <a:rPr lang="en-GB" dirty="0">
                <a:hlinkClick r:id="rId2">
                  <a:extLst>
                    <a:ext uri="{A12FA001-AC4F-418D-AE19-62706E023703}">
                      <ahyp:hlinkClr xmlns:ahyp="http://schemas.microsoft.com/office/drawing/2018/hyperlinkcolor" xmlns="" val="tx"/>
                    </a:ext>
                  </a:extLst>
                </a:hlinkClick>
              </a:rPr>
              <a:t>Flattening layer</a:t>
            </a:r>
            <a:endParaRPr lang="en-GB" dirty="0"/>
          </a:p>
        </p:txBody>
      </p:sp>
      <p:pic>
        <p:nvPicPr>
          <p:cNvPr id="29" name="Picture 28">
            <a:extLst>
              <a:ext uri="{FF2B5EF4-FFF2-40B4-BE49-F238E27FC236}">
                <a16:creationId xmlns:a16="http://schemas.microsoft.com/office/drawing/2014/main" xmlns="" id="{C02CFF47-8C0B-45D2-AE71-2BFF73654F5A}"/>
              </a:ext>
            </a:extLst>
          </p:cNvPr>
          <p:cNvPicPr>
            <a:picLocks noChangeAspect="1"/>
          </p:cNvPicPr>
          <p:nvPr/>
        </p:nvPicPr>
        <p:blipFill>
          <a:blip r:embed="rId3"/>
          <a:stretch>
            <a:fillRect/>
          </a:stretch>
        </p:blipFill>
        <p:spPr>
          <a:xfrm>
            <a:off x="2174799" y="434823"/>
            <a:ext cx="8124825" cy="3933825"/>
          </a:xfrm>
          <a:prstGeom prst="rect">
            <a:avLst/>
          </a:prstGeom>
        </p:spPr>
      </p:pic>
      <p:sp>
        <p:nvSpPr>
          <p:cNvPr id="30" name="TextBox 29">
            <a:extLst>
              <a:ext uri="{FF2B5EF4-FFF2-40B4-BE49-F238E27FC236}">
                <a16:creationId xmlns:a16="http://schemas.microsoft.com/office/drawing/2014/main" xmlns="" id="{9407FBC7-DC30-4609-B99E-F3FB378CC162}"/>
              </a:ext>
            </a:extLst>
          </p:cNvPr>
          <p:cNvSpPr txBox="1"/>
          <p:nvPr/>
        </p:nvSpPr>
        <p:spPr>
          <a:xfrm>
            <a:off x="10715190" y="1544249"/>
            <a:ext cx="1298305" cy="584775"/>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defRPr sz="1600">
                <a:solidFill>
                  <a:schemeClr val="bg1"/>
                </a:solidFill>
                <a:latin typeface="Abadi" panose="020B0604020104020204" pitchFamily="34" charset="0"/>
              </a:defRPr>
            </a:lvl1pPr>
          </a:lstStyle>
          <a:p>
            <a:r>
              <a:rPr lang="en-GB" dirty="0">
                <a:hlinkClick r:id="rId4">
                  <a:extLst>
                    <a:ext uri="{A12FA001-AC4F-418D-AE19-62706E023703}">
                      <ahyp:hlinkClr xmlns:ahyp="http://schemas.microsoft.com/office/drawing/2018/hyperlinkcolor" xmlns="" val="tx"/>
                    </a:ext>
                  </a:extLst>
                </a:hlinkClick>
              </a:rPr>
              <a:t>Pooling Layer</a:t>
            </a:r>
            <a:endParaRPr lang="en-GB" dirty="0"/>
          </a:p>
        </p:txBody>
      </p:sp>
      <p:cxnSp>
        <p:nvCxnSpPr>
          <p:cNvPr id="31" name="Straight Arrow Connector 30">
            <a:extLst>
              <a:ext uri="{FF2B5EF4-FFF2-40B4-BE49-F238E27FC236}">
                <a16:creationId xmlns:a16="http://schemas.microsoft.com/office/drawing/2014/main" xmlns="" id="{B3F55AED-47B0-4445-88B6-5EC6AA0696AB}"/>
              </a:ext>
            </a:extLst>
          </p:cNvPr>
          <p:cNvCxnSpPr>
            <a:cxnSpLocks/>
          </p:cNvCxnSpPr>
          <p:nvPr/>
        </p:nvCxnSpPr>
        <p:spPr>
          <a:xfrm flipH="1">
            <a:off x="6980904" y="1865666"/>
            <a:ext cx="3734286" cy="0"/>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xmlns="" id="{BCB3C50B-F6C1-4292-AF30-7CF7173D524B}"/>
              </a:ext>
            </a:extLst>
          </p:cNvPr>
          <p:cNvGrpSpPr/>
          <p:nvPr/>
        </p:nvGrpSpPr>
        <p:grpSpPr>
          <a:xfrm>
            <a:off x="304466" y="625216"/>
            <a:ext cx="2112077" cy="584775"/>
            <a:chOff x="304466" y="625216"/>
            <a:chExt cx="2112077" cy="584775"/>
          </a:xfrm>
        </p:grpSpPr>
        <p:sp>
          <p:nvSpPr>
            <p:cNvPr id="32" name="TextBox 31">
              <a:extLst>
                <a:ext uri="{FF2B5EF4-FFF2-40B4-BE49-F238E27FC236}">
                  <a16:creationId xmlns:a16="http://schemas.microsoft.com/office/drawing/2014/main" xmlns="" id="{7973E1E8-7CC4-4FE5-A7B6-BECA2FC942DC}"/>
                </a:ext>
              </a:extLst>
            </p:cNvPr>
            <p:cNvSpPr txBox="1"/>
            <p:nvPr/>
          </p:nvSpPr>
          <p:spPr>
            <a:xfrm>
              <a:off x="304466" y="625216"/>
              <a:ext cx="1587910" cy="584775"/>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defRPr sz="1600">
                  <a:solidFill>
                    <a:schemeClr val="bg1"/>
                  </a:solidFill>
                  <a:latin typeface="Abadi" panose="020B0604020104020204" pitchFamily="34" charset="0"/>
                </a:defRPr>
              </a:lvl1pPr>
            </a:lstStyle>
            <a:p>
              <a:r>
                <a:rPr lang="en-GB" dirty="0">
                  <a:hlinkClick r:id="rId5">
                    <a:extLst>
                      <a:ext uri="{A12FA001-AC4F-418D-AE19-62706E023703}">
                        <ahyp:hlinkClr xmlns:ahyp="http://schemas.microsoft.com/office/drawing/2018/hyperlinkcolor" xmlns="" val="tx"/>
                      </a:ext>
                    </a:extLst>
                  </a:hlinkClick>
                </a:rPr>
                <a:t>Convolution layer</a:t>
              </a:r>
              <a:endParaRPr lang="en-GB" dirty="0"/>
            </a:p>
          </p:txBody>
        </p:sp>
        <p:cxnSp>
          <p:nvCxnSpPr>
            <p:cNvPr id="33" name="Straight Arrow Connector 32">
              <a:extLst>
                <a:ext uri="{FF2B5EF4-FFF2-40B4-BE49-F238E27FC236}">
                  <a16:creationId xmlns:a16="http://schemas.microsoft.com/office/drawing/2014/main" xmlns="" id="{681004C8-C3BF-41CD-B4AF-64DB075CF676}"/>
                </a:ext>
              </a:extLst>
            </p:cNvPr>
            <p:cNvCxnSpPr>
              <a:cxnSpLocks/>
              <a:stCxn id="32" idx="3"/>
            </p:cNvCxnSpPr>
            <p:nvPr/>
          </p:nvCxnSpPr>
          <p:spPr>
            <a:xfrm flipV="1">
              <a:off x="1892376" y="776748"/>
              <a:ext cx="524167" cy="140856"/>
            </a:xfrm>
            <a:prstGeom prst="straightConnector1">
              <a:avLst/>
            </a:prstGeom>
            <a:solidFill>
              <a:srgbClr val="F74B00"/>
            </a:solidFill>
            <a:ln>
              <a:noFill/>
            </a:ln>
          </p:spPr>
          <p:style>
            <a:lnRef idx="2">
              <a:schemeClr val="accent6">
                <a:shade val="50000"/>
              </a:schemeClr>
            </a:lnRef>
            <a:fillRef idx="1">
              <a:schemeClr val="accent6"/>
            </a:fillRef>
            <a:effectRef idx="0">
              <a:schemeClr val="accent6"/>
            </a:effectRef>
            <a:fontRef idx="minor">
              <a:schemeClr val="lt1"/>
            </a:fontRef>
          </p:style>
        </p:cxnSp>
      </p:grpSp>
      <p:cxnSp>
        <p:nvCxnSpPr>
          <p:cNvPr id="37" name="Straight Arrow Connector 36">
            <a:extLst>
              <a:ext uri="{FF2B5EF4-FFF2-40B4-BE49-F238E27FC236}">
                <a16:creationId xmlns:a16="http://schemas.microsoft.com/office/drawing/2014/main" xmlns="" id="{AE316E80-C914-49E4-BBB2-2C9BA6B270E3}"/>
              </a:ext>
            </a:extLst>
          </p:cNvPr>
          <p:cNvCxnSpPr>
            <a:cxnSpLocks/>
            <a:stCxn id="26" idx="3"/>
          </p:cNvCxnSpPr>
          <p:nvPr/>
        </p:nvCxnSpPr>
        <p:spPr>
          <a:xfrm flipV="1">
            <a:off x="1743020" y="3829397"/>
            <a:ext cx="673523" cy="80388"/>
          </a:xfrm>
          <a:prstGeom prst="straightConnector1">
            <a:avLst/>
          </a:prstGeom>
          <a:ln w="15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408FC5A3-6245-422A-A52B-1D929E3EE411}"/>
              </a:ext>
            </a:extLst>
          </p:cNvPr>
          <p:cNvSpPr txBox="1"/>
          <p:nvPr/>
        </p:nvSpPr>
        <p:spPr>
          <a:xfrm>
            <a:off x="10715190" y="2812731"/>
            <a:ext cx="1179870" cy="584775"/>
          </a:xfrm>
          <a:prstGeom prst="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n-US"/>
            </a:defPPr>
            <a:lvl1pPr>
              <a:defRPr sz="1600">
                <a:solidFill>
                  <a:schemeClr val="bg1"/>
                </a:solidFill>
                <a:latin typeface="Abadi" panose="020B0604020104020204" pitchFamily="34" charset="0"/>
              </a:defRPr>
            </a:lvl1pPr>
          </a:lstStyle>
          <a:p>
            <a:r>
              <a:rPr lang="en-GB" dirty="0">
                <a:hlinkClick r:id="rId6">
                  <a:extLst>
                    <a:ext uri="{A12FA001-AC4F-418D-AE19-62706E023703}">
                      <ahyp:hlinkClr xmlns:ahyp="http://schemas.microsoft.com/office/drawing/2018/hyperlinkcolor" xmlns="" val="tx"/>
                    </a:ext>
                  </a:extLst>
                </a:hlinkClick>
              </a:rPr>
              <a:t>Dense layer</a:t>
            </a:r>
            <a:endParaRPr lang="en-GB" dirty="0"/>
          </a:p>
        </p:txBody>
      </p:sp>
      <p:cxnSp>
        <p:nvCxnSpPr>
          <p:cNvPr id="46" name="Straight Arrow Connector 45">
            <a:extLst>
              <a:ext uri="{FF2B5EF4-FFF2-40B4-BE49-F238E27FC236}">
                <a16:creationId xmlns:a16="http://schemas.microsoft.com/office/drawing/2014/main" xmlns="" id="{83CB1A20-2120-4A5B-9D07-6187486320BB}"/>
              </a:ext>
            </a:extLst>
          </p:cNvPr>
          <p:cNvCxnSpPr>
            <a:cxnSpLocks/>
            <a:stCxn id="42" idx="1"/>
          </p:cNvCxnSpPr>
          <p:nvPr/>
        </p:nvCxnSpPr>
        <p:spPr>
          <a:xfrm flipH="1">
            <a:off x="6823588" y="3105119"/>
            <a:ext cx="3891602" cy="893554"/>
          </a:xfrm>
          <a:prstGeom prst="straightConnector1">
            <a:avLst/>
          </a:prstGeom>
          <a:ln w="2222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31648E9E-7A24-41FD-AF9E-2372F3B9BAF7}"/>
              </a:ext>
            </a:extLst>
          </p:cNvPr>
          <p:cNvSpPr txBox="1"/>
          <p:nvPr/>
        </p:nvSpPr>
        <p:spPr>
          <a:xfrm>
            <a:off x="10715190" y="3896437"/>
            <a:ext cx="1179870" cy="584775"/>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solidFill>
                  <a:schemeClr val="bg1"/>
                </a:solidFill>
                <a:latin typeface="Abadi" panose="020B0604020104020204" pitchFamily="34" charset="0"/>
                <a:hlinkClick r:id="rId7">
                  <a:extLst>
                    <a:ext uri="{A12FA001-AC4F-418D-AE19-62706E023703}">
                      <ahyp:hlinkClr xmlns:ahyp="http://schemas.microsoft.com/office/drawing/2018/hyperlinkcolor" xmlns="" val="tx"/>
                    </a:ext>
                  </a:extLst>
                </a:hlinkClick>
              </a:rPr>
              <a:t>Dropout layer</a:t>
            </a:r>
            <a:endParaRPr lang="en-GB" sz="1600" dirty="0">
              <a:solidFill>
                <a:schemeClr val="bg1"/>
              </a:solidFill>
              <a:latin typeface="Abadi" panose="020B0604020104020204" pitchFamily="34" charset="0"/>
            </a:endParaRPr>
          </a:p>
        </p:txBody>
      </p:sp>
      <p:cxnSp>
        <p:nvCxnSpPr>
          <p:cNvPr id="19" name="Straight Arrow Connector 18">
            <a:extLst>
              <a:ext uri="{FF2B5EF4-FFF2-40B4-BE49-F238E27FC236}">
                <a16:creationId xmlns:a16="http://schemas.microsoft.com/office/drawing/2014/main" xmlns="" id="{39A7527C-A309-4562-B9D5-9C0A63A31D2D}"/>
              </a:ext>
            </a:extLst>
          </p:cNvPr>
          <p:cNvCxnSpPr>
            <a:cxnSpLocks/>
            <a:stCxn id="48" idx="1"/>
          </p:cNvCxnSpPr>
          <p:nvPr/>
        </p:nvCxnSpPr>
        <p:spPr>
          <a:xfrm flipH="1">
            <a:off x="4711700" y="4188825"/>
            <a:ext cx="6003490" cy="19710"/>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1F246288-0E36-4065-A6DF-800FA16DE371}"/>
              </a:ext>
            </a:extLst>
          </p:cNvPr>
          <p:cNvCxnSpPr>
            <a:cxnSpLocks/>
          </p:cNvCxnSpPr>
          <p:nvPr/>
        </p:nvCxnSpPr>
        <p:spPr>
          <a:xfrm>
            <a:off x="1892376" y="979465"/>
            <a:ext cx="1358900" cy="0"/>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90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Compile model</a:t>
            </a:r>
          </a:p>
        </p:txBody>
      </p:sp>
      <p:sp useBgFill="1">
        <p:nvSpPr>
          <p:cNvPr id="18" name="Rectangle 1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8E1F9C0C-1AB3-454E-AC3D-33CB83F79F7D}"/>
              </a:ext>
            </a:extLst>
          </p:cNvPr>
          <p:cNvPicPr>
            <a:picLocks noChangeAspect="1"/>
          </p:cNvPicPr>
          <p:nvPr/>
        </p:nvPicPr>
        <p:blipFill>
          <a:blip r:embed="rId2"/>
          <a:stretch>
            <a:fillRect/>
          </a:stretch>
        </p:blipFill>
        <p:spPr>
          <a:xfrm>
            <a:off x="2752301" y="1706014"/>
            <a:ext cx="6687398" cy="2062619"/>
          </a:xfrm>
          <a:prstGeom prst="rect">
            <a:avLst/>
          </a:prstGeom>
        </p:spPr>
      </p:pic>
      <p:grpSp>
        <p:nvGrpSpPr>
          <p:cNvPr id="19" name="Group 18">
            <a:extLst>
              <a:ext uri="{FF2B5EF4-FFF2-40B4-BE49-F238E27FC236}">
                <a16:creationId xmlns:a16="http://schemas.microsoft.com/office/drawing/2014/main" xmlns="" id="{C7A3E8C8-865B-479B-9769-1675D2BE98B8}"/>
              </a:ext>
            </a:extLst>
          </p:cNvPr>
          <p:cNvGrpSpPr/>
          <p:nvPr/>
        </p:nvGrpSpPr>
        <p:grpSpPr>
          <a:xfrm>
            <a:off x="320112" y="2554224"/>
            <a:ext cx="2112077" cy="338554"/>
            <a:chOff x="304466" y="625216"/>
            <a:chExt cx="2112077" cy="338554"/>
          </a:xfrm>
        </p:grpSpPr>
        <p:sp>
          <p:nvSpPr>
            <p:cNvPr id="20" name="TextBox 19">
              <a:extLst>
                <a:ext uri="{FF2B5EF4-FFF2-40B4-BE49-F238E27FC236}">
                  <a16:creationId xmlns:a16="http://schemas.microsoft.com/office/drawing/2014/main" xmlns="" id="{3A300C39-457D-4E5E-AD54-DE8D67532719}"/>
                </a:ext>
              </a:extLst>
            </p:cNvPr>
            <p:cNvSpPr txBox="1"/>
            <p:nvPr/>
          </p:nvSpPr>
          <p:spPr>
            <a:xfrm>
              <a:off x="304466" y="625216"/>
              <a:ext cx="1587910" cy="338554"/>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solidFill>
                    <a:schemeClr val="bg1"/>
                  </a:solidFill>
                  <a:latin typeface="Abadi" panose="020B0604020104020204" pitchFamily="34" charset="0"/>
                  <a:hlinkClick r:id="rId3">
                    <a:extLst>
                      <a:ext uri="{A12FA001-AC4F-418D-AE19-62706E023703}">
                        <ahyp:hlinkClr xmlns:ahyp="http://schemas.microsoft.com/office/drawing/2018/hyperlinkcolor" xmlns="" val="tx"/>
                      </a:ext>
                    </a:extLst>
                  </a:hlinkClick>
                </a:rPr>
                <a:t>Loss function</a:t>
              </a:r>
              <a:endParaRPr lang="en-GB" sz="1600" dirty="0">
                <a:solidFill>
                  <a:schemeClr val="bg1"/>
                </a:solidFill>
                <a:latin typeface="Abadi" panose="020B0604020104020204" pitchFamily="34" charset="0"/>
              </a:endParaRPr>
            </a:p>
          </p:txBody>
        </p:sp>
        <p:cxnSp>
          <p:nvCxnSpPr>
            <p:cNvPr id="21" name="Straight Arrow Connector 20">
              <a:extLst>
                <a:ext uri="{FF2B5EF4-FFF2-40B4-BE49-F238E27FC236}">
                  <a16:creationId xmlns:a16="http://schemas.microsoft.com/office/drawing/2014/main" xmlns="" id="{BF98D467-DD78-43D5-9763-385838694A11}"/>
                </a:ext>
              </a:extLst>
            </p:cNvPr>
            <p:cNvCxnSpPr>
              <a:cxnSpLocks/>
              <a:stCxn id="20" idx="3"/>
            </p:cNvCxnSpPr>
            <p:nvPr/>
          </p:nvCxnSpPr>
          <p:spPr>
            <a:xfrm flipV="1">
              <a:off x="1892376" y="776748"/>
              <a:ext cx="524167" cy="17745"/>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xmlns="" id="{962DE01E-8158-4AD3-9E5E-4A24E3AE3A0C}"/>
              </a:ext>
            </a:extLst>
          </p:cNvPr>
          <p:cNvGrpSpPr/>
          <p:nvPr/>
        </p:nvGrpSpPr>
        <p:grpSpPr>
          <a:xfrm>
            <a:off x="8555277" y="2824619"/>
            <a:ext cx="3017004" cy="584775"/>
            <a:chOff x="-1217132" y="747599"/>
            <a:chExt cx="3017004" cy="584775"/>
          </a:xfrm>
        </p:grpSpPr>
        <p:sp>
          <p:nvSpPr>
            <p:cNvPr id="23" name="TextBox 22">
              <a:extLst>
                <a:ext uri="{FF2B5EF4-FFF2-40B4-BE49-F238E27FC236}">
                  <a16:creationId xmlns:a16="http://schemas.microsoft.com/office/drawing/2014/main" xmlns="" id="{2814F8AA-D8C0-4FD6-95EF-2A38D440C18B}"/>
                </a:ext>
              </a:extLst>
            </p:cNvPr>
            <p:cNvSpPr txBox="1"/>
            <p:nvPr/>
          </p:nvSpPr>
          <p:spPr>
            <a:xfrm>
              <a:off x="211962" y="747599"/>
              <a:ext cx="1587910" cy="584775"/>
            </a:xfrm>
            <a:prstGeom prst="rect">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solidFill>
                    <a:schemeClr val="bg1"/>
                  </a:solidFill>
                  <a:latin typeface="Abadi" panose="020B0604020104020204" pitchFamily="34" charset="0"/>
                </a:rPr>
                <a:t>Optimizer to minimise loss</a:t>
              </a:r>
            </a:p>
          </p:txBody>
        </p:sp>
        <p:cxnSp>
          <p:nvCxnSpPr>
            <p:cNvPr id="24" name="Straight Arrow Connector 23">
              <a:extLst>
                <a:ext uri="{FF2B5EF4-FFF2-40B4-BE49-F238E27FC236}">
                  <a16:creationId xmlns:a16="http://schemas.microsoft.com/office/drawing/2014/main" xmlns="" id="{EDE492DF-30B6-4521-A09A-1FD191A84639}"/>
                </a:ext>
              </a:extLst>
            </p:cNvPr>
            <p:cNvCxnSpPr>
              <a:cxnSpLocks/>
              <a:stCxn id="23" idx="1"/>
            </p:cNvCxnSpPr>
            <p:nvPr/>
          </p:nvCxnSpPr>
          <p:spPr>
            <a:xfrm flipH="1" flipV="1">
              <a:off x="-1217132" y="904177"/>
              <a:ext cx="1429094" cy="135810"/>
            </a:xfrm>
            <a:prstGeom prst="straightConnector1">
              <a:avLst/>
            </a:prstGeom>
            <a:ln w="2222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7534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Flow images from directory</a:t>
            </a:r>
          </a:p>
        </p:txBody>
      </p:sp>
      <p:sp useBgFill="1">
        <p:nvSpPr>
          <p:cNvPr id="18" name="Rectangle 1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xmlns="" id="{7727A207-2BB3-49E1-B21E-E27A1CFB5EC7}"/>
              </a:ext>
            </a:extLst>
          </p:cNvPr>
          <p:cNvPicPr>
            <a:picLocks noChangeAspect="1"/>
          </p:cNvPicPr>
          <p:nvPr/>
        </p:nvPicPr>
        <p:blipFill rotWithShape="1">
          <a:blip r:embed="rId2"/>
          <a:srcRect r="29504"/>
          <a:stretch/>
        </p:blipFill>
        <p:spPr>
          <a:xfrm>
            <a:off x="590022" y="661577"/>
            <a:ext cx="6262900" cy="4104492"/>
          </a:xfrm>
          <a:prstGeom prst="rect">
            <a:avLst/>
          </a:prstGeom>
        </p:spPr>
      </p:pic>
      <p:pic>
        <p:nvPicPr>
          <p:cNvPr id="7" name="Picture 6">
            <a:extLst>
              <a:ext uri="{FF2B5EF4-FFF2-40B4-BE49-F238E27FC236}">
                <a16:creationId xmlns:a16="http://schemas.microsoft.com/office/drawing/2014/main" xmlns="" id="{A801C93F-6D5B-46FC-A95C-65BE17111D19}"/>
              </a:ext>
            </a:extLst>
          </p:cNvPr>
          <p:cNvPicPr>
            <a:picLocks noChangeAspect="1"/>
          </p:cNvPicPr>
          <p:nvPr/>
        </p:nvPicPr>
        <p:blipFill>
          <a:blip r:embed="rId3"/>
          <a:stretch>
            <a:fillRect/>
          </a:stretch>
        </p:blipFill>
        <p:spPr>
          <a:xfrm>
            <a:off x="7442944" y="3158496"/>
            <a:ext cx="4247800" cy="1626817"/>
          </a:xfrm>
          <a:prstGeom prst="rect">
            <a:avLst/>
          </a:prstGeom>
        </p:spPr>
      </p:pic>
      <p:pic>
        <p:nvPicPr>
          <p:cNvPr id="9" name="Picture 8">
            <a:extLst>
              <a:ext uri="{FF2B5EF4-FFF2-40B4-BE49-F238E27FC236}">
                <a16:creationId xmlns:a16="http://schemas.microsoft.com/office/drawing/2014/main" xmlns="" id="{80DE1F86-FA36-45E3-A72A-06466516FF41}"/>
              </a:ext>
            </a:extLst>
          </p:cNvPr>
          <p:cNvPicPr>
            <a:picLocks noChangeAspect="1"/>
          </p:cNvPicPr>
          <p:nvPr/>
        </p:nvPicPr>
        <p:blipFill rotWithShape="1">
          <a:blip r:embed="rId4"/>
          <a:srcRect b="31289"/>
          <a:stretch/>
        </p:blipFill>
        <p:spPr>
          <a:xfrm>
            <a:off x="7442944" y="1177464"/>
            <a:ext cx="3638533" cy="1341093"/>
          </a:xfrm>
          <a:prstGeom prst="rect">
            <a:avLst/>
          </a:prstGeom>
        </p:spPr>
      </p:pic>
      <p:sp>
        <p:nvSpPr>
          <p:cNvPr id="10" name="Arrow: Down 9">
            <a:extLst>
              <a:ext uri="{FF2B5EF4-FFF2-40B4-BE49-F238E27FC236}">
                <a16:creationId xmlns:a16="http://schemas.microsoft.com/office/drawing/2014/main" xmlns="" id="{DF61EDA6-7956-4A3B-90CE-1E1C92C15B64}"/>
              </a:ext>
            </a:extLst>
          </p:cNvPr>
          <p:cNvSpPr/>
          <p:nvPr/>
        </p:nvSpPr>
        <p:spPr>
          <a:xfrm>
            <a:off x="8184972" y="2604904"/>
            <a:ext cx="666205" cy="467244"/>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Down 10">
            <a:extLst>
              <a:ext uri="{FF2B5EF4-FFF2-40B4-BE49-F238E27FC236}">
                <a16:creationId xmlns:a16="http://schemas.microsoft.com/office/drawing/2014/main" xmlns="" id="{26879DB1-C42E-4246-98CA-7518EE5C278E}"/>
              </a:ext>
            </a:extLst>
          </p:cNvPr>
          <p:cNvSpPr/>
          <p:nvPr/>
        </p:nvSpPr>
        <p:spPr>
          <a:xfrm rot="16200000">
            <a:off x="6403007" y="1039674"/>
            <a:ext cx="666205" cy="134109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82164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394570" y="4989786"/>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Fit th</a:t>
            </a:r>
            <a:r>
              <a:rPr lang="en-US" spc="200" dirty="0"/>
              <a:t>e model</a:t>
            </a:r>
            <a:endParaRPr lang="en-US" kern="1200" cap="all" spc="200" baseline="0" dirty="0">
              <a:solidFill>
                <a:schemeClr val="tx1">
                  <a:lumMod val="95000"/>
                  <a:lumOff val="5000"/>
                </a:schemeClr>
              </a:solidFill>
              <a:latin typeface="+mj-lt"/>
              <a:ea typeface="+mj-ea"/>
              <a:cs typeface="+mj-cs"/>
            </a:endParaRPr>
          </a:p>
        </p:txBody>
      </p:sp>
      <p:sp useBgFill="1">
        <p:nvSpPr>
          <p:cNvPr id="18" name="Rectangle 1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5A82CADB-F6A7-456D-90CF-4DB0E99C594B}"/>
              </a:ext>
            </a:extLst>
          </p:cNvPr>
          <p:cNvPicPr>
            <a:picLocks noChangeAspect="1"/>
          </p:cNvPicPr>
          <p:nvPr/>
        </p:nvPicPr>
        <p:blipFill>
          <a:blip r:embed="rId2"/>
          <a:stretch>
            <a:fillRect/>
          </a:stretch>
        </p:blipFill>
        <p:spPr>
          <a:xfrm>
            <a:off x="1942595" y="1773101"/>
            <a:ext cx="8695581" cy="2280013"/>
          </a:xfrm>
          <a:prstGeom prst="rect">
            <a:avLst/>
          </a:prstGeom>
        </p:spPr>
      </p:pic>
    </p:spTree>
    <p:extLst>
      <p:ext uri="{BB962C8B-B14F-4D97-AF65-F5344CB8AC3E}">
        <p14:creationId xmlns:p14="http://schemas.microsoft.com/office/powerpoint/2010/main" val="1649657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Keras plot</a:t>
            </a:r>
          </a:p>
        </p:txBody>
      </p:sp>
      <p:cxnSp>
        <p:nvCxnSpPr>
          <p:cNvPr id="31" name="Straight Connector 30">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chart&#10;&#10;Description automatically generated">
            <a:extLst>
              <a:ext uri="{FF2B5EF4-FFF2-40B4-BE49-F238E27FC236}">
                <a16:creationId xmlns:a16="http://schemas.microsoft.com/office/drawing/2014/main" xmlns="" id="{8D0A5599-5539-456D-A4B7-E54B86B938AA}"/>
              </a:ext>
            </a:extLst>
          </p:cNvPr>
          <p:cNvPicPr>
            <a:picLocks noChangeAspect="1"/>
          </p:cNvPicPr>
          <p:nvPr/>
        </p:nvPicPr>
        <p:blipFill rotWithShape="1">
          <a:blip r:embed="rId2"/>
          <a:srcRect t="281" r="2447" b="-281"/>
          <a:stretch/>
        </p:blipFill>
        <p:spPr>
          <a:xfrm>
            <a:off x="4885623" y="679494"/>
            <a:ext cx="5360668" cy="5578816"/>
          </a:xfrm>
          <a:prstGeom prst="rect">
            <a:avLst/>
          </a:prstGeom>
        </p:spPr>
      </p:pic>
    </p:spTree>
    <p:extLst>
      <p:ext uri="{BB962C8B-B14F-4D97-AF65-F5344CB8AC3E}">
        <p14:creationId xmlns:p14="http://schemas.microsoft.com/office/powerpoint/2010/main" val="3398945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Data augmentation to improve model</a:t>
            </a:r>
          </a:p>
        </p:txBody>
      </p:sp>
      <p:sp useBgFill="1">
        <p:nvSpPr>
          <p:cNvPr id="42" name="Rectangle 41">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8F2CCF5B-2E38-474D-9367-F5A8E320A786}"/>
              </a:ext>
            </a:extLst>
          </p:cNvPr>
          <p:cNvPicPr>
            <a:picLocks noChangeAspect="1"/>
          </p:cNvPicPr>
          <p:nvPr/>
        </p:nvPicPr>
        <p:blipFill>
          <a:blip r:embed="rId3"/>
          <a:stretch>
            <a:fillRect/>
          </a:stretch>
        </p:blipFill>
        <p:spPr>
          <a:xfrm>
            <a:off x="634276" y="681806"/>
            <a:ext cx="10917644" cy="3848467"/>
          </a:xfrm>
          <a:prstGeom prst="rect">
            <a:avLst/>
          </a:prstGeom>
        </p:spPr>
      </p:pic>
      <p:sp>
        <p:nvSpPr>
          <p:cNvPr id="6" name="Oval 5">
            <a:extLst>
              <a:ext uri="{FF2B5EF4-FFF2-40B4-BE49-F238E27FC236}">
                <a16:creationId xmlns:a16="http://schemas.microsoft.com/office/drawing/2014/main" xmlns="" id="{94C953D0-CAA9-4D79-BBA6-474DE43775E8}"/>
              </a:ext>
            </a:extLst>
          </p:cNvPr>
          <p:cNvSpPr/>
          <p:nvPr/>
        </p:nvSpPr>
        <p:spPr>
          <a:xfrm>
            <a:off x="5891349" y="1867989"/>
            <a:ext cx="3840480" cy="731520"/>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87110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1024128" y="585216"/>
            <a:ext cx="4255443" cy="1499616"/>
          </a:xfrm>
        </p:spPr>
        <p:txBody>
          <a:bodyPr vert="horz" lIns="91440" tIns="45720" rIns="91440" bIns="45720" rtlCol="0" anchor="ctr">
            <a:normAutofit/>
          </a:bodyPr>
          <a:lstStyle/>
          <a:p>
            <a:r>
              <a:rPr lang="en-US" sz="4000" dirty="0"/>
              <a:t>A little about me…</a:t>
            </a:r>
          </a:p>
        </p:txBody>
      </p:sp>
      <p:sp>
        <p:nvSpPr>
          <p:cNvPr id="3" name="TextBox 2">
            <a:extLst>
              <a:ext uri="{FF2B5EF4-FFF2-40B4-BE49-F238E27FC236}">
                <a16:creationId xmlns:a16="http://schemas.microsoft.com/office/drawing/2014/main" xmlns="" id="{A3FBE360-2FF7-48CD-B799-A87E3A2F0920}"/>
              </a:ext>
            </a:extLst>
          </p:cNvPr>
          <p:cNvSpPr txBox="1"/>
          <p:nvPr/>
        </p:nvSpPr>
        <p:spPr>
          <a:xfrm>
            <a:off x="1024128" y="1885949"/>
            <a:ext cx="5351272" cy="4023360"/>
          </a:xfrm>
          <a:prstGeom prst="rect">
            <a:avLst/>
          </a:prstGeom>
        </p:spPr>
        <p:txBody>
          <a:bodyPr vert="horz" lIns="45720" tIns="45720" rIns="45720" bIns="45720" rtlCol="0">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sz="1500" dirty="0"/>
              <a:t>Public Sector Data Scientist, Statistician, Deep and Machine Learner and interested in all things R and Python</a:t>
            </a:r>
          </a:p>
          <a:p>
            <a:pPr marL="285750" indent="-285750" defTabSz="914400">
              <a:lnSpc>
                <a:spcPct val="90000"/>
              </a:lnSpc>
              <a:spcAft>
                <a:spcPts val="600"/>
              </a:spcAft>
              <a:buClr>
                <a:schemeClr val="accent1"/>
              </a:buClr>
              <a:buFont typeface="Arial" panose="020B0604020202020204" pitchFamily="34" charset="0"/>
              <a:buChar char="•"/>
            </a:pPr>
            <a:r>
              <a:rPr lang="en-US" sz="1500" dirty="0"/>
              <a:t>Background in the criminal justice, council, police and national health service – find out more: https://hutsons-hacks.info/about-me</a:t>
            </a:r>
          </a:p>
          <a:p>
            <a:pPr marL="285750" indent="-285750" defTabSz="914400">
              <a:lnSpc>
                <a:spcPct val="90000"/>
              </a:lnSpc>
              <a:spcAft>
                <a:spcPts val="600"/>
              </a:spcAft>
              <a:buClr>
                <a:schemeClr val="accent1"/>
              </a:buClr>
              <a:buFont typeface="Arial" panose="020B0604020202020204" pitchFamily="34" charset="0"/>
              <a:buChar char="•"/>
            </a:pPr>
            <a:r>
              <a:rPr lang="en-US" sz="1500" dirty="0"/>
              <a:t>Coding in R for </a:t>
            </a:r>
            <a:r>
              <a:rPr lang="en-US" sz="1500" dirty="0" smtClean="0"/>
              <a:t>7 </a:t>
            </a:r>
            <a:r>
              <a:rPr lang="en-US" sz="1500" dirty="0"/>
              <a:t>years, or so, Python for about 3 years.</a:t>
            </a:r>
          </a:p>
          <a:p>
            <a:pPr marL="285750" indent="-285750" defTabSz="914400">
              <a:lnSpc>
                <a:spcPct val="90000"/>
              </a:lnSpc>
              <a:spcAft>
                <a:spcPts val="600"/>
              </a:spcAft>
              <a:buClr>
                <a:schemeClr val="accent1"/>
              </a:buClr>
              <a:buFont typeface="Arial" panose="020B0604020202020204" pitchFamily="34" charset="0"/>
              <a:buChar char="•"/>
            </a:pPr>
            <a:r>
              <a:rPr lang="en-US" sz="1500" dirty="0"/>
              <a:t>NHS-R Community Fellow and blogger: </a:t>
            </a:r>
            <a:r>
              <a:rPr lang="en-US" sz="1500" dirty="0">
                <a:hlinkClick r:id="rId2"/>
              </a:rPr>
              <a:t>https://nhsrcommunity.com/</a:t>
            </a:r>
            <a:endParaRPr lang="en-US" sz="1500" dirty="0"/>
          </a:p>
          <a:p>
            <a:pPr marL="285750" indent="-285750" defTabSz="914400">
              <a:lnSpc>
                <a:spcPct val="90000"/>
              </a:lnSpc>
              <a:spcAft>
                <a:spcPts val="600"/>
              </a:spcAft>
              <a:buClr>
                <a:schemeClr val="accent1"/>
              </a:buClr>
              <a:buFont typeface="Arial" panose="020B0604020202020204" pitchFamily="34" charset="0"/>
              <a:buChar char="•"/>
            </a:pPr>
            <a:r>
              <a:rPr lang="en-US" sz="1500" dirty="0"/>
              <a:t>Ex Senior Data Scientist and  Head of Data Science for Draper and Dash. Aided in creating the Data Science Platform, amongst lots more projects</a:t>
            </a:r>
          </a:p>
          <a:p>
            <a:pPr marL="285750" indent="-285750" defTabSz="914400">
              <a:lnSpc>
                <a:spcPct val="90000"/>
              </a:lnSpc>
              <a:spcAft>
                <a:spcPts val="600"/>
              </a:spcAft>
              <a:buClr>
                <a:schemeClr val="accent1"/>
              </a:buClr>
              <a:buFont typeface="Arial" panose="020B0604020202020204" pitchFamily="34" charset="0"/>
              <a:buChar char="•"/>
            </a:pPr>
            <a:r>
              <a:rPr lang="en-US" sz="1500" dirty="0"/>
              <a:t>Currently work for Arden &amp; Greater East Midlands Commissioning Support Unit (CSU) working with CCGs and NHS England.</a:t>
            </a:r>
          </a:p>
        </p:txBody>
      </p:sp>
      <p:grpSp>
        <p:nvGrpSpPr>
          <p:cNvPr id="8" name="Group 7">
            <a:extLst>
              <a:ext uri="{FF2B5EF4-FFF2-40B4-BE49-F238E27FC236}">
                <a16:creationId xmlns:a16="http://schemas.microsoft.com/office/drawing/2014/main" xmlns="" id="{3AD68BA8-C1C3-48C8-B937-EDA2590E9628}"/>
              </a:ext>
            </a:extLst>
          </p:cNvPr>
          <p:cNvGrpSpPr/>
          <p:nvPr/>
        </p:nvGrpSpPr>
        <p:grpSpPr>
          <a:xfrm>
            <a:off x="6527800" y="1335024"/>
            <a:ext cx="4814824" cy="3625594"/>
            <a:chOff x="6448638" y="585216"/>
            <a:chExt cx="5514761" cy="3873491"/>
          </a:xfrm>
        </p:grpSpPr>
        <p:pic>
          <p:nvPicPr>
            <p:cNvPr id="5" name="Picture 4" descr="A picture containing text, clipart&#10;&#10;Description automatically generated">
              <a:extLst>
                <a:ext uri="{FF2B5EF4-FFF2-40B4-BE49-F238E27FC236}">
                  <a16:creationId xmlns:a16="http://schemas.microsoft.com/office/drawing/2014/main" xmlns="" id="{73488A0B-C893-45EE-803E-2148AA028FB9}"/>
                </a:ext>
              </a:extLst>
            </p:cNvPr>
            <p:cNvPicPr>
              <a:picLocks noChangeAspect="1"/>
            </p:cNvPicPr>
            <p:nvPr/>
          </p:nvPicPr>
          <p:blipFill>
            <a:blip r:embed="rId3"/>
            <a:stretch>
              <a:fillRect/>
            </a:stretch>
          </p:blipFill>
          <p:spPr>
            <a:xfrm>
              <a:off x="6448638" y="2333583"/>
              <a:ext cx="5514761" cy="2048452"/>
            </a:xfrm>
            <a:prstGeom prst="rect">
              <a:avLst/>
            </a:prstGeom>
          </p:spPr>
        </p:pic>
        <p:pic>
          <p:nvPicPr>
            <p:cNvPr id="7" name="Picture 6">
              <a:extLst>
                <a:ext uri="{FF2B5EF4-FFF2-40B4-BE49-F238E27FC236}">
                  <a16:creationId xmlns:a16="http://schemas.microsoft.com/office/drawing/2014/main" xmlns="" id="{C437DD70-5E0B-46A1-A8D8-EB311453C4C0}"/>
                </a:ext>
              </a:extLst>
            </p:cNvPr>
            <p:cNvPicPr>
              <a:picLocks noChangeAspect="1"/>
            </p:cNvPicPr>
            <p:nvPr/>
          </p:nvPicPr>
          <p:blipFill rotWithShape="1">
            <a:blip r:embed="rId4"/>
            <a:srcRect b="21645"/>
            <a:stretch/>
          </p:blipFill>
          <p:spPr>
            <a:xfrm>
              <a:off x="6595872" y="585216"/>
              <a:ext cx="4572000" cy="3873491"/>
            </a:xfrm>
            <a:prstGeom prst="rect">
              <a:avLst/>
            </a:prstGeom>
          </p:spPr>
        </p:pic>
      </p:grpSp>
    </p:spTree>
    <p:extLst>
      <p:ext uri="{BB962C8B-B14F-4D97-AF65-F5344CB8AC3E}">
        <p14:creationId xmlns:p14="http://schemas.microsoft.com/office/powerpoint/2010/main" val="1401741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Reformat model structure</a:t>
            </a:r>
          </a:p>
        </p:txBody>
      </p:sp>
      <p:cxnSp>
        <p:nvCxnSpPr>
          <p:cNvPr id="55" name="Straight Connector 54">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xmlns="" id="{CE4BA5E8-8744-4464-B795-C674309A9CA6}"/>
              </a:ext>
            </a:extLst>
          </p:cNvPr>
          <p:cNvPicPr>
            <a:picLocks noChangeAspect="1"/>
          </p:cNvPicPr>
          <p:nvPr/>
        </p:nvPicPr>
        <p:blipFill>
          <a:blip r:embed="rId3"/>
          <a:stretch>
            <a:fillRect/>
          </a:stretch>
        </p:blipFill>
        <p:spPr>
          <a:xfrm>
            <a:off x="4654984" y="1558695"/>
            <a:ext cx="6896936" cy="3741586"/>
          </a:xfrm>
          <a:prstGeom prst="rect">
            <a:avLst/>
          </a:prstGeom>
        </p:spPr>
      </p:pic>
      <p:sp>
        <p:nvSpPr>
          <p:cNvPr id="8" name="Rectangle 7">
            <a:extLst>
              <a:ext uri="{FF2B5EF4-FFF2-40B4-BE49-F238E27FC236}">
                <a16:creationId xmlns:a16="http://schemas.microsoft.com/office/drawing/2014/main" xmlns="" id="{71011D41-36FF-48E6-A8BD-6928A7AE8FE9}"/>
              </a:ext>
            </a:extLst>
          </p:cNvPr>
          <p:cNvSpPr/>
          <p:nvPr/>
        </p:nvSpPr>
        <p:spPr>
          <a:xfrm>
            <a:off x="4797468" y="3206663"/>
            <a:ext cx="6338170" cy="16033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09661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1024129" y="585216"/>
            <a:ext cx="4431792" cy="1499616"/>
          </a:xfrm>
        </p:spPr>
        <p:txBody>
          <a:bodyPr vert="horz" lIns="91440" tIns="45720" rIns="91440" bIns="45720" rtlCol="0">
            <a:normAutofit/>
          </a:bodyPr>
          <a:lstStyle/>
          <a:p>
            <a:r>
              <a:rPr lang="en-US" dirty="0"/>
              <a:t>Fit augmented model</a:t>
            </a:r>
          </a:p>
        </p:txBody>
      </p:sp>
      <p:graphicFrame>
        <p:nvGraphicFramePr>
          <p:cNvPr id="75" name="TextBox 5">
            <a:extLst>
              <a:ext uri="{FF2B5EF4-FFF2-40B4-BE49-F238E27FC236}">
                <a16:creationId xmlns:a16="http://schemas.microsoft.com/office/drawing/2014/main" xmlns="" id="{623D016C-60B5-4759-B128-58DC6B1AE786}"/>
              </a:ext>
            </a:extLst>
          </p:cNvPr>
          <p:cNvGraphicFramePr/>
          <p:nvPr>
            <p:extLst>
              <p:ext uri="{D42A27DB-BD31-4B8C-83A1-F6EECF244321}">
                <p14:modId xmlns:p14="http://schemas.microsoft.com/office/powerpoint/2010/main" val="3008790806"/>
              </p:ext>
            </p:extLst>
          </p:nvPr>
        </p:nvGraphicFramePr>
        <p:xfrm>
          <a:off x="841248" y="1567543"/>
          <a:ext cx="4429615"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4CD2B3C9-F9B4-4159-940A-C2AA3839C85A}"/>
              </a:ext>
            </a:extLst>
          </p:cNvPr>
          <p:cNvPicPr>
            <a:picLocks noChangeAspect="1"/>
          </p:cNvPicPr>
          <p:nvPr/>
        </p:nvPicPr>
        <p:blipFill rotWithShape="1">
          <a:blip r:embed="rId8"/>
          <a:srcRect l="1" r="7738"/>
          <a:stretch/>
        </p:blipFill>
        <p:spPr>
          <a:xfrm>
            <a:off x="5806441" y="2366962"/>
            <a:ext cx="6028508" cy="2124075"/>
          </a:xfrm>
          <a:prstGeom prst="rect">
            <a:avLst/>
          </a:prstGeom>
        </p:spPr>
      </p:pic>
    </p:spTree>
    <p:extLst>
      <p:ext uri="{BB962C8B-B14F-4D97-AF65-F5344CB8AC3E}">
        <p14:creationId xmlns:p14="http://schemas.microsoft.com/office/powerpoint/2010/main" val="4145531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xmlns="" id="{8CD2B798-7994-4548-A2BE-4AEF9C1A5F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Oval 5">
            <a:extLst>
              <a:ext uri="{FF2B5EF4-FFF2-40B4-BE49-F238E27FC236}">
                <a16:creationId xmlns:a16="http://schemas.microsoft.com/office/drawing/2014/main" xmlns="" id="{E6162320-3B67-42BB-AF9D-939326E648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26">
            <a:extLst>
              <a:ext uri="{FF2B5EF4-FFF2-40B4-BE49-F238E27FC236}">
                <a16:creationId xmlns:a16="http://schemas.microsoft.com/office/drawing/2014/main" xmlns="" id="{6722E143-84C1-4F95-937C-78B92D2811C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774A886E-E8EF-48CC-8764-20EAE4538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4077145"/>
          </a:xfrm>
        </p:spPr>
        <p:txBody>
          <a:bodyPr vert="horz" lIns="91440" tIns="45720" rIns="91440" bIns="45720" rtlCol="0" anchor="b">
            <a:normAutofit/>
          </a:bodyPr>
          <a:lstStyle/>
          <a:p>
            <a:pPr algn="r"/>
            <a:r>
              <a:rPr lang="en-US" sz="2800" kern="1200" cap="all" spc="200" baseline="0" dirty="0">
                <a:solidFill>
                  <a:schemeClr val="tx1">
                    <a:lumMod val="95000"/>
                    <a:lumOff val="5000"/>
                  </a:schemeClr>
                </a:solidFill>
                <a:latin typeface="+mj-lt"/>
                <a:ea typeface="+mj-ea"/>
                <a:cs typeface="+mj-cs"/>
              </a:rPr>
              <a:t>Wait…wait…wait…</a:t>
            </a:r>
          </a:p>
        </p:txBody>
      </p:sp>
      <p:cxnSp>
        <p:nvCxnSpPr>
          <p:cNvPr id="31" name="Straight Connector 30">
            <a:extLst>
              <a:ext uri="{FF2B5EF4-FFF2-40B4-BE49-F238E27FC236}">
                <a16:creationId xmlns:a16="http://schemas.microsoft.com/office/drawing/2014/main" xmlns="" id="{EB1993F9-CFC5-495F-9F26-19953445357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71704" y="4831176"/>
            <a:ext cx="2743200" cy="0"/>
          </a:xfrm>
          <a:prstGeom prst="line">
            <a:avLst/>
          </a:prstGeom>
          <a:ln w="19050">
            <a:solidFill>
              <a:srgbClr val="EC4D8A"/>
            </a:solidFill>
          </a:ln>
        </p:spPr>
        <p:style>
          <a:lnRef idx="1">
            <a:schemeClr val="accent1"/>
          </a:lnRef>
          <a:fillRef idx="0">
            <a:schemeClr val="accent1"/>
          </a:fillRef>
          <a:effectRef idx="0">
            <a:schemeClr val="accent1"/>
          </a:effectRef>
          <a:fontRef idx="minor">
            <a:schemeClr val="tx1"/>
          </a:fontRef>
        </p:style>
      </p:cxnSp>
      <p:pic>
        <p:nvPicPr>
          <p:cNvPr id="1026" name="Picture 2" descr="S10 E12 – Sunday, Cruddy Sunday – PUZZLED PAGAN PRES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709" y="640080"/>
            <a:ext cx="6577875" cy="493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323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Analyse augmented model results</a:t>
            </a:r>
          </a:p>
        </p:txBody>
      </p:sp>
      <p:cxnSp>
        <p:nvCxnSpPr>
          <p:cNvPr id="17" name="Straight Connector 16">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C596FE2F-94E1-41E7-9E5E-2A673D7E0770}"/>
              </a:ext>
            </a:extLst>
          </p:cNvPr>
          <p:cNvPicPr>
            <a:picLocks noChangeAspect="1"/>
          </p:cNvPicPr>
          <p:nvPr/>
        </p:nvPicPr>
        <p:blipFill rotWithShape="1">
          <a:blip r:embed="rId3"/>
          <a:srcRect r="29222"/>
          <a:stretch/>
        </p:blipFill>
        <p:spPr>
          <a:xfrm>
            <a:off x="4807043" y="817625"/>
            <a:ext cx="6505392" cy="5714623"/>
          </a:xfrm>
          <a:prstGeom prst="rect">
            <a:avLst/>
          </a:prstGeom>
        </p:spPr>
      </p:pic>
    </p:spTree>
    <p:extLst>
      <p:ext uri="{BB962C8B-B14F-4D97-AF65-F5344CB8AC3E}">
        <p14:creationId xmlns:p14="http://schemas.microsoft.com/office/powerpoint/2010/main" val="1691245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Predicting with our model</a:t>
            </a:r>
          </a:p>
        </p:txBody>
      </p:sp>
      <p:sp useBgFill="1">
        <p:nvSpPr>
          <p:cNvPr id="28" name="Rectangle 27">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4D902503-A3EA-42E1-8CDF-3658D86AA924}"/>
              </a:ext>
            </a:extLst>
          </p:cNvPr>
          <p:cNvPicPr>
            <a:picLocks noChangeAspect="1"/>
          </p:cNvPicPr>
          <p:nvPr/>
        </p:nvPicPr>
        <p:blipFill>
          <a:blip r:embed="rId3"/>
          <a:stretch>
            <a:fillRect/>
          </a:stretch>
        </p:blipFill>
        <p:spPr>
          <a:xfrm>
            <a:off x="271950" y="640080"/>
            <a:ext cx="6526009" cy="3931920"/>
          </a:xfrm>
          <a:prstGeom prst="rect">
            <a:avLst/>
          </a:prstGeom>
        </p:spPr>
      </p:pic>
      <p:pic>
        <p:nvPicPr>
          <p:cNvPr id="8" name="Picture 7">
            <a:extLst>
              <a:ext uri="{FF2B5EF4-FFF2-40B4-BE49-F238E27FC236}">
                <a16:creationId xmlns:a16="http://schemas.microsoft.com/office/drawing/2014/main" xmlns="" id="{D026B3D0-17E1-4874-92C4-DABE829C4F91}"/>
              </a:ext>
            </a:extLst>
          </p:cNvPr>
          <p:cNvPicPr>
            <a:picLocks noChangeAspect="1"/>
          </p:cNvPicPr>
          <p:nvPr/>
        </p:nvPicPr>
        <p:blipFill rotWithShape="1">
          <a:blip r:embed="rId4"/>
          <a:srcRect l="41649" t="31017" r="25826" b="38136"/>
          <a:stretch/>
        </p:blipFill>
        <p:spPr>
          <a:xfrm>
            <a:off x="8229600" y="1192020"/>
            <a:ext cx="2656646" cy="2333542"/>
          </a:xfrm>
          <a:prstGeom prst="rect">
            <a:avLst/>
          </a:prstGeom>
        </p:spPr>
      </p:pic>
      <p:sp>
        <p:nvSpPr>
          <p:cNvPr id="21" name="TextBox 20">
            <a:extLst>
              <a:ext uri="{FF2B5EF4-FFF2-40B4-BE49-F238E27FC236}">
                <a16:creationId xmlns:a16="http://schemas.microsoft.com/office/drawing/2014/main" xmlns="" id="{C4EC888B-AA2A-4B9E-BEEA-94E13695081E}"/>
              </a:ext>
            </a:extLst>
          </p:cNvPr>
          <p:cNvSpPr txBox="1"/>
          <p:nvPr/>
        </p:nvSpPr>
        <p:spPr>
          <a:xfrm>
            <a:off x="7311654" y="3787171"/>
            <a:ext cx="4831545"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1400" dirty="0"/>
              <a:t> </a:t>
            </a:r>
            <a:r>
              <a:rPr lang="en-US" sz="1400" dirty="0" smtClean="0"/>
              <a:t>Class Pred     </a:t>
            </a:r>
            <a:r>
              <a:rPr lang="en-US" sz="1400" dirty="0"/>
              <a:t>Class      			</a:t>
            </a:r>
            <a:r>
              <a:rPr lang="en-US" sz="1400" dirty="0" smtClean="0"/>
              <a:t>Class Probability</a:t>
            </a:r>
            <a:endParaRPr lang="en-US" sz="1400" dirty="0"/>
          </a:p>
          <a:p>
            <a:r>
              <a:rPr lang="en-US" sz="1400" dirty="0"/>
              <a:t>0 		</a:t>
            </a:r>
            <a:r>
              <a:rPr lang="en-US" sz="1400" dirty="0" smtClean="0"/>
              <a:t>   Parasite </a:t>
            </a:r>
            <a:r>
              <a:rPr lang="en-US" sz="1400" dirty="0"/>
              <a:t>Class 		0.0010</a:t>
            </a:r>
            <a:r>
              <a:rPr lang="en-US" sz="1400" dirty="0" smtClean="0"/>
              <a:t>% (99% confident)</a:t>
            </a:r>
            <a:endParaRPr lang="en-US" sz="1400" dirty="0"/>
          </a:p>
        </p:txBody>
      </p:sp>
      <p:sp>
        <p:nvSpPr>
          <p:cNvPr id="3" name="Rectangle 2"/>
          <p:cNvSpPr/>
          <p:nvPr/>
        </p:nvSpPr>
        <p:spPr>
          <a:xfrm>
            <a:off x="8447720" y="831151"/>
            <a:ext cx="2091470" cy="584775"/>
          </a:xfrm>
          <a:prstGeom prst="rect">
            <a:avLst/>
          </a:prstGeom>
          <a:noFill/>
        </p:spPr>
        <p:txBody>
          <a:bodyPr wrap="none" lIns="91440" tIns="45720" rIns="91440" bIns="45720">
            <a:spAutoFit/>
          </a:bodyPr>
          <a:lstStyle/>
          <a:p>
            <a:pPr algn="just"/>
            <a:r>
              <a:rPr lang="en-US" sz="2800" b="0" cap="none" spc="0" dirty="0" smtClean="0">
                <a:ln w="0"/>
                <a:solidFill>
                  <a:srgbClr val="0070C0"/>
                </a:solidFill>
                <a:effectLst>
                  <a:outerShdw blurRad="38100" dist="19050" dir="2700000" algn="tl" rotWithShape="0">
                    <a:schemeClr val="dk1">
                      <a:alpha val="40000"/>
                    </a:schemeClr>
                  </a:outerShdw>
                </a:effectLst>
              </a:rPr>
              <a:t>New </a:t>
            </a:r>
            <a:r>
              <a:rPr lang="en-US" sz="3200" b="0" cap="none" spc="0" dirty="0" smtClean="0">
                <a:ln w="0"/>
                <a:solidFill>
                  <a:srgbClr val="0070C0"/>
                </a:solidFill>
                <a:effectLst>
                  <a:outerShdw blurRad="38100" dist="19050" dir="2700000" algn="tl" rotWithShape="0">
                    <a:schemeClr val="dk1">
                      <a:alpha val="40000"/>
                    </a:schemeClr>
                  </a:outerShdw>
                </a:effectLst>
              </a:rPr>
              <a:t>sample</a:t>
            </a:r>
            <a:endParaRPr lang="en-US" sz="3200" b="0" cap="none" spc="0" dirty="0">
              <a:ln w="0"/>
              <a:solidFill>
                <a:srgbClr val="0070C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38057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Further model improvements</a:t>
            </a:r>
          </a:p>
        </p:txBody>
      </p:sp>
      <p:cxnSp>
        <p:nvCxnSpPr>
          <p:cNvPr id="17" name="Straight Connector 16">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5637524E-35A6-4A7A-B2A5-FAD2DE4362FF}"/>
              </a:ext>
            </a:extLst>
          </p:cNvPr>
          <p:cNvSpPr txBox="1"/>
          <p:nvPr/>
        </p:nvSpPr>
        <p:spPr>
          <a:xfrm>
            <a:off x="4601796" y="1676399"/>
            <a:ext cx="6257721" cy="4377267"/>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dirty="0"/>
              <a:t>There are not any pretrained networks available for this problem, making it different from a lot of the classification tasks. This needs to serve as a “call to arms” to an NHS imaging repository for various scans to improve the model trainability and to rival the </a:t>
            </a:r>
            <a:r>
              <a:rPr lang="en-US" b="1" dirty="0"/>
              <a:t>ImageNet </a:t>
            </a:r>
            <a:r>
              <a:rPr lang="en-US" dirty="0"/>
              <a:t>popular pretrained network – containing millions of images</a:t>
            </a:r>
          </a:p>
          <a:p>
            <a:pPr marL="285750" indent="-285750" defTabSz="914400">
              <a:lnSpc>
                <a:spcPct val="90000"/>
              </a:lnSpc>
              <a:spcAft>
                <a:spcPts val="600"/>
              </a:spcAft>
              <a:buClr>
                <a:schemeClr val="accent1"/>
              </a:buClr>
              <a:buFont typeface="Arial" panose="020B0604020202020204" pitchFamily="34" charset="0"/>
              <a:buChar char="•"/>
            </a:pPr>
            <a:r>
              <a:rPr lang="en-US" dirty="0"/>
              <a:t>Different model architectures and layering, such as the Inception network, RESNET, MobileNet, ResNet50, VGG16 and 19. Transformer networks are the new trend in NLP and are being applied to CV as we speak – watch this space: </a:t>
            </a:r>
            <a:r>
              <a:rPr lang="en-US" dirty="0">
                <a:hlinkClick r:id="rId3"/>
              </a:rPr>
              <a:t>https://openreview.net/forum?id=YicbFdNTTy</a:t>
            </a:r>
            <a:r>
              <a:rPr lang="en-US" dirty="0"/>
              <a:t>.</a:t>
            </a:r>
          </a:p>
          <a:p>
            <a:pPr marL="285750" indent="-285750" defTabSz="914400">
              <a:lnSpc>
                <a:spcPct val="90000"/>
              </a:lnSpc>
              <a:spcAft>
                <a:spcPts val="600"/>
              </a:spcAft>
              <a:buClr>
                <a:schemeClr val="accent1"/>
              </a:buClr>
              <a:buFont typeface="Arial" panose="020B0604020202020204" pitchFamily="34" charset="0"/>
              <a:buChar char="•"/>
            </a:pPr>
            <a:r>
              <a:rPr lang="en-US" dirty="0" smtClean="0"/>
              <a:t>Image </a:t>
            </a:r>
            <a:r>
              <a:rPr lang="en-US" dirty="0"/>
              <a:t>adjustments, scaling, etc. may allow the convolutional nets to detect the images more clearly, as shown with the adjustment of the zoom. </a:t>
            </a:r>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2767294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CV – THE R VS PYTHON STRUGGLE</a:t>
            </a:r>
          </a:p>
        </p:txBody>
      </p:sp>
      <p:cxnSp>
        <p:nvCxnSpPr>
          <p:cNvPr id="17" name="Straight Connector 16">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5637524E-35A6-4A7A-B2A5-FAD2DE4362FF}"/>
              </a:ext>
            </a:extLst>
          </p:cNvPr>
          <p:cNvSpPr txBox="1"/>
          <p:nvPr/>
        </p:nvSpPr>
        <p:spPr>
          <a:xfrm>
            <a:off x="4601796" y="1676399"/>
            <a:ext cx="6257721" cy="4377267"/>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dirty="0"/>
              <a:t>With the addition of Tensorflow to R – this can easily handle classification tasks, utilising the Convolutional Neural Network architecture, but it does not have the packages to support advanced:</a:t>
            </a:r>
          </a:p>
          <a:p>
            <a:pPr marL="742950" lvl="1" indent="-285750" defTabSz="914400">
              <a:lnSpc>
                <a:spcPct val="90000"/>
              </a:lnSpc>
              <a:spcAft>
                <a:spcPts val="600"/>
              </a:spcAft>
              <a:buClr>
                <a:schemeClr val="accent1"/>
              </a:buClr>
              <a:buFont typeface="Arial" panose="020B0604020202020204" pitchFamily="34" charset="0"/>
              <a:buChar char="•"/>
            </a:pPr>
            <a:r>
              <a:rPr lang="en-US" dirty="0"/>
              <a:t>Object detection – Open CV works much better in Python and can be integrated to the Raspberry Pi (example on next slide)</a:t>
            </a:r>
          </a:p>
          <a:p>
            <a:pPr marL="742950" lvl="1" indent="-285750" defTabSz="914400">
              <a:lnSpc>
                <a:spcPct val="90000"/>
              </a:lnSpc>
              <a:spcAft>
                <a:spcPts val="600"/>
              </a:spcAft>
              <a:buClr>
                <a:schemeClr val="accent1"/>
              </a:buClr>
              <a:buFont typeface="Arial" panose="020B0604020202020204" pitchFamily="34" charset="0"/>
              <a:buChar char="•"/>
            </a:pPr>
            <a:r>
              <a:rPr lang="en-US" dirty="0"/>
              <a:t>Facial recognition, again Python wins on this front, as R’s VideoPlayR has only some of what Python has at its disposal. Example to follow shortly</a:t>
            </a:r>
          </a:p>
          <a:p>
            <a:pPr marL="742950" lvl="1" indent="-285750" defTabSz="914400">
              <a:lnSpc>
                <a:spcPct val="90000"/>
              </a:lnSpc>
              <a:spcAft>
                <a:spcPts val="600"/>
              </a:spcAft>
              <a:buClr>
                <a:schemeClr val="accent1"/>
              </a:buClr>
              <a:buFont typeface="Arial" panose="020B0604020202020204" pitchFamily="34" charset="0"/>
              <a:buChar char="•"/>
            </a:pPr>
            <a:r>
              <a:rPr lang="en-US" dirty="0"/>
              <a:t>Video streaming and capture can be done on both platforms but is still more fluid in Python – sorry!</a:t>
            </a:r>
          </a:p>
          <a:p>
            <a:pPr marL="742950" lvl="1"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1360546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NHS-R</a:t>
            </a:r>
            <a:r>
              <a:rPr lang="en-US" sz="4400" kern="1200" cap="all" spc="200" dirty="0">
                <a:solidFill>
                  <a:schemeClr val="tx1">
                    <a:lumMod val="95000"/>
                    <a:lumOff val="5000"/>
                  </a:schemeClr>
                </a:solidFill>
                <a:latin typeface="+mj-lt"/>
                <a:ea typeface="+mj-ea"/>
                <a:cs typeface="+mj-cs"/>
              </a:rPr>
              <a:t> Reticulate session </a:t>
            </a:r>
            <a:endParaRPr lang="en-US" sz="4400" kern="1200" cap="all" spc="200" baseline="0" dirty="0">
              <a:solidFill>
                <a:schemeClr val="tx1">
                  <a:lumMod val="95000"/>
                  <a:lumOff val="5000"/>
                </a:schemeClr>
              </a:solidFill>
              <a:latin typeface="+mj-lt"/>
              <a:ea typeface="+mj-ea"/>
              <a:cs typeface="+mj-cs"/>
            </a:endParaRPr>
          </a:p>
        </p:txBody>
      </p:sp>
      <p:cxnSp>
        <p:nvCxnSpPr>
          <p:cNvPr id="17" name="Straight Connector 16">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nterface to Python • reticu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602" y="640080"/>
            <a:ext cx="70389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205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FACE MASK DETECTOR</a:t>
            </a:r>
          </a:p>
        </p:txBody>
      </p:sp>
      <p:cxnSp>
        <p:nvCxnSpPr>
          <p:cNvPr id="17" name="Straight Connector 16">
            <a:extLst>
              <a:ext uri="{FF2B5EF4-FFF2-40B4-BE49-F238E27FC236}">
                <a16:creationId xmlns:a16="http://schemas.microsoft.com/office/drawing/2014/main" xmlns=""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8419E4BE-EC3F-41AE-8772-218881C42A14}"/>
              </a:ext>
            </a:extLst>
          </p:cNvPr>
          <p:cNvSpPr txBox="1"/>
          <p:nvPr/>
        </p:nvSpPr>
        <p:spPr>
          <a:xfrm>
            <a:off x="7193042" y="6497831"/>
            <a:ext cx="3898232" cy="215444"/>
          </a:xfrm>
          <a:prstGeom prst="rect">
            <a:avLst/>
          </a:prstGeom>
          <a:noFill/>
        </p:spPr>
        <p:txBody>
          <a:bodyPr wrap="square" rtlCol="0">
            <a:spAutoFit/>
          </a:bodyPr>
          <a:lstStyle/>
          <a:p>
            <a:r>
              <a:rPr lang="en-GB" sz="800" dirty="0">
                <a:solidFill>
                  <a:schemeClr val="bg1"/>
                </a:solidFill>
                <a:latin typeface="Arial Black" panose="020B0A04020102020204" pitchFamily="34" charset="0"/>
              </a:rPr>
              <a:t>Credit to </a:t>
            </a:r>
            <a:r>
              <a:rPr lang="en-GB" sz="800" dirty="0">
                <a:solidFill>
                  <a:schemeClr val="bg1"/>
                </a:solidFill>
                <a:latin typeface="Arial Black" panose="020B0A04020102020204" pitchFamily="34" charset="0"/>
              </a:rPr>
              <a:t>PyImageSearch</a:t>
            </a:r>
            <a:r>
              <a:rPr lang="en-GB" sz="800" dirty="0">
                <a:solidFill>
                  <a:schemeClr val="bg1"/>
                </a:solidFill>
                <a:latin typeface="Arial Black" panose="020B0A04020102020204" pitchFamily="34" charset="0"/>
              </a:rPr>
              <a:t> for original concept</a:t>
            </a:r>
          </a:p>
        </p:txBody>
      </p:sp>
      <p:pic>
        <p:nvPicPr>
          <p:cNvPr id="5" name="COVID19FaceMas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439" t="232" r="30728" b="-232"/>
          <a:stretch/>
        </p:blipFill>
        <p:spPr>
          <a:xfrm>
            <a:off x="5593318" y="154331"/>
            <a:ext cx="5130800" cy="6296891"/>
          </a:xfrm>
          <a:prstGeom prst="rect">
            <a:avLst/>
          </a:prstGeom>
        </p:spPr>
      </p:pic>
    </p:spTree>
    <p:extLst>
      <p:ext uri="{BB962C8B-B14F-4D97-AF65-F5344CB8AC3E}">
        <p14:creationId xmlns:p14="http://schemas.microsoft.com/office/powerpoint/2010/main" val="16197024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790688"/>
          </a:xfrm>
          <a:solidFill>
            <a:srgbClr val="F74B00"/>
          </a:solidFill>
          <a:ln>
            <a:noFill/>
          </a:ln>
        </p:spPr>
      </p:pic>
    </p:spTree>
    <p:extLst>
      <p:ext uri="{BB962C8B-B14F-4D97-AF65-F5344CB8AC3E}">
        <p14:creationId xmlns:p14="http://schemas.microsoft.com/office/powerpoint/2010/main" val="90618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p:txBody>
          <a:bodyPr>
            <a:normAutofit/>
          </a:bodyPr>
          <a:lstStyle/>
          <a:p>
            <a:r>
              <a:rPr lang="en-US" dirty="0"/>
              <a:t>WHAT is computer vision?</a:t>
            </a:r>
          </a:p>
        </p:txBody>
      </p:sp>
      <p:pic>
        <p:nvPicPr>
          <p:cNvPr id="2054" name="Picture 6" descr="Using the CNN Architecture in Image Processing | by ODSC - Open Data  Science | Medium">
            <a:extLst>
              <a:ext uri="{FF2B5EF4-FFF2-40B4-BE49-F238E27FC236}">
                <a16:creationId xmlns:a16="http://schemas.microsoft.com/office/drawing/2014/main" xmlns="" id="{80A07F02-5649-40B0-A33B-768D9933B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1" t="2894" r="992" b="33481"/>
          <a:stretch/>
        </p:blipFill>
        <p:spPr bwMode="auto">
          <a:xfrm>
            <a:off x="1701542" y="2084832"/>
            <a:ext cx="9042658" cy="31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03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947" y="-1533833"/>
            <a:ext cx="17979931" cy="89080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000" y="-1533600"/>
            <a:ext cx="17978400" cy="8907268"/>
          </a:xfrm>
          <a:prstGeom prst="rect">
            <a:avLst/>
          </a:prstGeom>
        </p:spPr>
      </p:pic>
      <p:pic>
        <p:nvPicPr>
          <p:cNvPr id="6" name="Content Placeholder 5"/>
          <p:cNvPicPr>
            <a:picLocks noChangeAspect="1"/>
          </p:cNvPicPr>
          <p:nvPr/>
        </p:nvPicPr>
        <p:blipFill rotWithShape="1">
          <a:blip r:embed="rId4">
            <a:extLst>
              <a:ext uri="{28A0092B-C50C-407E-A947-70E740481C1C}">
                <a14:useLocalDpi xmlns:a14="http://schemas.microsoft.com/office/drawing/2010/main" val="0"/>
              </a:ext>
            </a:extLst>
          </a:blip>
          <a:srcRect l="12268" t="48999" r="40119" b="48180"/>
          <a:stretch/>
        </p:blipFill>
        <p:spPr>
          <a:xfrm>
            <a:off x="0" y="6304586"/>
            <a:ext cx="12453257" cy="553414"/>
          </a:xfrm>
          <a:prstGeom prst="rect">
            <a:avLst/>
          </a:prstGeom>
        </p:spPr>
      </p:pic>
    </p:spTree>
    <p:extLst>
      <p:ext uri="{BB962C8B-B14F-4D97-AF65-F5344CB8AC3E}">
        <p14:creationId xmlns:p14="http://schemas.microsoft.com/office/powerpoint/2010/main" val="26998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10 questions to ask before buying an Interactive Display">
            <a:extLst>
              <a:ext uri="{FF2B5EF4-FFF2-40B4-BE49-F238E27FC236}">
                <a16:creationId xmlns:a16="http://schemas.microsoft.com/office/drawing/2014/main" xmlns="" id="{7F637BB3-9F7C-46ED-B4B2-54505F11A16C}"/>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8035" r="17743"/>
          <a:stretch/>
        </p:blipFill>
        <p:spPr bwMode="auto">
          <a:xfrm>
            <a:off x="20" y="10"/>
            <a:ext cx="12191980" cy="6857990"/>
          </a:xfrm>
          <a:prstGeom prst="rect">
            <a:avLst/>
          </a:prstGeom>
          <a:solidFill>
            <a:srgbClr val="FFC000"/>
          </a:solidFill>
        </p:spPr>
      </p:pic>
      <p:sp>
        <p:nvSpPr>
          <p:cNvPr id="7" name="Rectangle 6">
            <a:extLst>
              <a:ext uri="{FF2B5EF4-FFF2-40B4-BE49-F238E27FC236}">
                <a16:creationId xmlns:a16="http://schemas.microsoft.com/office/drawing/2014/main" xmlns="" id="{AFB741CD-6B8A-4B76-9FF3-0921BABC1A16}"/>
              </a:ext>
            </a:extLst>
          </p:cNvPr>
          <p:cNvSpPr/>
          <p:nvPr/>
        </p:nvSpPr>
        <p:spPr>
          <a:xfrm>
            <a:off x="3087230" y="2209621"/>
            <a:ext cx="7009270" cy="1631216"/>
          </a:xfrm>
          <a:prstGeom prst="rect">
            <a:avLst/>
          </a:prstGeom>
          <a:noFill/>
          <a:ln>
            <a:noFill/>
          </a:ln>
        </p:spPr>
        <p:txBody>
          <a:bodyPr wrap="square" lIns="91440" tIns="45720" rIns="91440" bIns="45720">
            <a:spAutoFit/>
          </a:bodyPr>
          <a:lstStyle/>
          <a:p>
            <a:pPr algn="ctr"/>
            <a:r>
              <a:rPr lang="en-US" sz="10000" dirty="0">
                <a:ln w="0"/>
                <a:solidFill>
                  <a:schemeClr val="bg1"/>
                </a:solidFill>
                <a:effectLst>
                  <a:outerShdw blurRad="38100" dist="19050" dir="2700000" algn="tl" rotWithShape="0">
                    <a:schemeClr val="dk1">
                      <a:alpha val="40000"/>
                    </a:schemeClr>
                  </a:outerShdw>
                </a:effectLst>
              </a:rPr>
              <a:t>Questions?</a:t>
            </a:r>
          </a:p>
        </p:txBody>
      </p:sp>
    </p:spTree>
    <p:extLst>
      <p:ext uri="{BB962C8B-B14F-4D97-AF65-F5344CB8AC3E}">
        <p14:creationId xmlns:p14="http://schemas.microsoft.com/office/powerpoint/2010/main" val="1803167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xmlns="" id="{B0890400-BB8B-4A44-AB63-65C7CA223E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r"/>
            <a:r>
              <a:rPr lang="en-US" dirty="0"/>
              <a:t>Applicability to Healthcare</a:t>
            </a:r>
          </a:p>
        </p:txBody>
      </p:sp>
      <p:cxnSp>
        <p:nvCxnSpPr>
          <p:cNvPr id="30" name="Straight Connector 26">
            <a:extLst>
              <a:ext uri="{FF2B5EF4-FFF2-40B4-BE49-F238E27FC236}">
                <a16:creationId xmlns:a16="http://schemas.microsoft.com/office/drawing/2014/main" xmlns="" id="{4D39B797-CDC6-4529-8A36-9CBFC98163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84F4C724-8231-433C-8477-0730669F1E3F}"/>
              </a:ext>
            </a:extLst>
          </p:cNvPr>
          <p:cNvSpPr txBox="1"/>
          <p:nvPr/>
        </p:nvSpPr>
        <p:spPr>
          <a:xfrm>
            <a:off x="5068156" y="1345107"/>
            <a:ext cx="6257721" cy="5249334"/>
          </a:xfrm>
          <a:prstGeom prst="rect">
            <a:avLst/>
          </a:prstGeom>
        </p:spPr>
        <p:txBody>
          <a:bodyPr vert="horz" lIns="45720" tIns="45720" rIns="45720" bIns="45720" rtlCol="0" anchor="ctr">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dirty="0"/>
              <a:t>Aiding clinicians with the identification of problems faster e.g. at Mount Sinai hospital this is being used to detect neurological acute illnesses. This has been aided by utilising 40,000 CT scans from across the health system. This required a “joined up” approach</a:t>
            </a:r>
          </a:p>
          <a:p>
            <a:pPr marL="285750" indent="-285750" defTabSz="914400">
              <a:lnSpc>
                <a:spcPct val="90000"/>
              </a:lnSpc>
              <a:spcAft>
                <a:spcPts val="600"/>
              </a:spcAft>
              <a:buClr>
                <a:schemeClr val="accent1"/>
              </a:buClr>
              <a:buFont typeface="Arial" panose="020B0604020202020204" pitchFamily="34" charset="0"/>
              <a:buChar char="•"/>
            </a:pPr>
            <a:r>
              <a:rPr lang="en-US" dirty="0"/>
              <a:t>More precise diagnosis – CV algorithms can be trained on a massive amount of data that can detect the slightest presence of a condition. A human doctor might easily miss out on, as the algorithm could be trained to detect small anomalies that could be missed. Used alongside clinician skill, this could minimize false positives and improve diagnostic outcomes</a:t>
            </a:r>
          </a:p>
          <a:p>
            <a:pPr marL="285750" indent="-285750" defTabSz="914400">
              <a:lnSpc>
                <a:spcPct val="90000"/>
              </a:lnSpc>
              <a:spcAft>
                <a:spcPts val="600"/>
              </a:spcAft>
              <a:buClr>
                <a:schemeClr val="accent1"/>
              </a:buClr>
              <a:buFont typeface="Arial" panose="020B0604020202020204" pitchFamily="34" charset="0"/>
              <a:buChar char="•"/>
            </a:pPr>
            <a:r>
              <a:rPr lang="en-US" dirty="0"/>
              <a:t>Medical imaging – increases in CV applications have already been an assistance to clinicians and could be used to create binary and multiclass algorithms to check and detect certain conditions</a:t>
            </a:r>
          </a:p>
          <a:p>
            <a:pPr defTabSz="914400">
              <a:lnSpc>
                <a:spcPct val="90000"/>
              </a:lnSpc>
              <a:spcAft>
                <a:spcPts val="600"/>
              </a:spcAft>
              <a:buClr>
                <a:schemeClr val="accent1"/>
              </a:buCl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a:p>
            <a:pPr marL="285750" indent="-285750" defTabSz="914400">
              <a:lnSpc>
                <a:spcPct val="90000"/>
              </a:lnSpc>
              <a:spcAft>
                <a:spcPts val="600"/>
              </a:spcAft>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1470473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r"/>
            <a:r>
              <a:rPr lang="en-US" dirty="0"/>
              <a:t>R and Computer vision</a:t>
            </a:r>
          </a:p>
        </p:txBody>
      </p:sp>
      <p:grpSp>
        <p:nvGrpSpPr>
          <p:cNvPr id="3" name="Group 2">
            <a:extLst>
              <a:ext uri="{FF2B5EF4-FFF2-40B4-BE49-F238E27FC236}">
                <a16:creationId xmlns:a16="http://schemas.microsoft.com/office/drawing/2014/main" xmlns="" id="{1A411D31-861D-41DF-BC2B-1A28CB964351}"/>
              </a:ext>
            </a:extLst>
          </p:cNvPr>
          <p:cNvGrpSpPr/>
          <p:nvPr/>
        </p:nvGrpSpPr>
        <p:grpSpPr>
          <a:xfrm>
            <a:off x="6096000" y="1384504"/>
            <a:ext cx="4895850" cy="3488339"/>
            <a:chOff x="6096000" y="2089354"/>
            <a:chExt cx="4895850" cy="3488339"/>
          </a:xfrm>
        </p:grpSpPr>
        <p:grpSp>
          <p:nvGrpSpPr>
            <p:cNvPr id="5" name="Group 4">
              <a:extLst>
                <a:ext uri="{FF2B5EF4-FFF2-40B4-BE49-F238E27FC236}">
                  <a16:creationId xmlns:a16="http://schemas.microsoft.com/office/drawing/2014/main" xmlns="" id="{D5AA6D21-3701-4328-B4C5-A9AB2136382B}"/>
                </a:ext>
              </a:extLst>
            </p:cNvPr>
            <p:cNvGrpSpPr/>
            <p:nvPr/>
          </p:nvGrpSpPr>
          <p:grpSpPr>
            <a:xfrm>
              <a:off x="6096000" y="2089354"/>
              <a:ext cx="4895850" cy="2263492"/>
              <a:chOff x="6024332" y="2229313"/>
              <a:chExt cx="4895850" cy="2263492"/>
            </a:xfrm>
          </p:grpSpPr>
          <p:pic>
            <p:nvPicPr>
              <p:cNvPr id="34" name="Picture 4" descr="Learn R Programming In 5 min">
                <a:extLst>
                  <a:ext uri="{FF2B5EF4-FFF2-40B4-BE49-F238E27FC236}">
                    <a16:creationId xmlns:a16="http://schemas.microsoft.com/office/drawing/2014/main" xmlns="" id="{EA4DD4CC-CA9D-4B40-BD0A-482001E03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650" y="2229313"/>
                <a:ext cx="1405213" cy="10888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tensorflow-logo – l3c.cloud">
                <a:extLst>
                  <a:ext uri="{FF2B5EF4-FFF2-40B4-BE49-F238E27FC236}">
                    <a16:creationId xmlns:a16="http://schemas.microsoft.com/office/drawing/2014/main" xmlns="" id="{7A81B757-568E-497A-9277-72CA3EE45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32" y="3559355"/>
                <a:ext cx="4895850" cy="933450"/>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Keras: the Python deep learning API">
              <a:extLst>
                <a:ext uri="{FF2B5EF4-FFF2-40B4-BE49-F238E27FC236}">
                  <a16:creationId xmlns:a16="http://schemas.microsoft.com/office/drawing/2014/main" xmlns="" id="{D36BA374-1501-41AE-907F-893631186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326" y="4594042"/>
              <a:ext cx="3391900" cy="9836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2496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The powerhouse of cv – Convolutional neural networks</a:t>
            </a:r>
          </a:p>
        </p:txBody>
      </p:sp>
      <p:sp useBgFill="1">
        <p:nvSpPr>
          <p:cNvPr id="77" name="Rectangle 76">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onvolutional Neural Network Tutorial: From Basic to Advanced -  MissingLink.ai">
            <a:extLst>
              <a:ext uri="{FF2B5EF4-FFF2-40B4-BE49-F238E27FC236}">
                <a16:creationId xmlns:a16="http://schemas.microsoft.com/office/drawing/2014/main" xmlns="" id="{6E960E5B-A445-4F09-80D7-FAA7D30F25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654" y="1638153"/>
            <a:ext cx="10917644" cy="250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25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The powerhouse of cv – Convolutional neural networks</a:t>
            </a:r>
          </a:p>
        </p:txBody>
      </p:sp>
      <p:sp useBgFill="1">
        <p:nvSpPr>
          <p:cNvPr id="77" name="Rectangle 76">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entral focused convolutional neural networks: Developing a data-driven  model for lung nodule segmenta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4" y="180514"/>
            <a:ext cx="9217025" cy="477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62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Graphical version</a:t>
            </a:r>
          </a:p>
        </p:txBody>
      </p:sp>
      <p:sp useBgFill="1">
        <p:nvSpPr>
          <p:cNvPr id="77" name="Rectangle 76">
            <a:extLst>
              <a:ext uri="{FF2B5EF4-FFF2-40B4-BE49-F238E27FC236}">
                <a16:creationId xmlns:a16="http://schemas.microsoft.com/office/drawing/2014/main" xmlns="" id="{C6D18C07-B1F9-42F0-8956-B88FC37A67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xmlns="" id="{F8BB036A-A043-49FB-94BE-B772C6EE5FE8}"/>
              </a:ext>
            </a:extLst>
          </p:cNvPr>
          <p:cNvGrpSpPr/>
          <p:nvPr/>
        </p:nvGrpSpPr>
        <p:grpSpPr>
          <a:xfrm>
            <a:off x="998601" y="1033933"/>
            <a:ext cx="10170844" cy="3732136"/>
            <a:chOff x="998601" y="1033933"/>
            <a:chExt cx="10170844" cy="3732136"/>
          </a:xfrm>
        </p:grpSpPr>
        <p:pic>
          <p:nvPicPr>
            <p:cNvPr id="5128" name="Picture 8" descr="Intuitively Understanding Convolutions for Deep Learning | by Irhum Shafkat  | Towards Data Science">
              <a:extLst>
                <a:ext uri="{FF2B5EF4-FFF2-40B4-BE49-F238E27FC236}">
                  <a16:creationId xmlns:a16="http://schemas.microsoft.com/office/drawing/2014/main" xmlns="" id="{F315723C-7B00-43B1-AC01-830791D5C5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8601" y="1228265"/>
              <a:ext cx="5095875" cy="28479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NNs, a Quick Guide for Newbies — esantus">
              <a:extLst>
                <a:ext uri="{FF2B5EF4-FFF2-40B4-BE49-F238E27FC236}">
                  <a16:creationId xmlns:a16="http://schemas.microsoft.com/office/drawing/2014/main" xmlns="" id="{34C2E371-29FF-437E-B6E9-6C51027FC9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29830" y="1033933"/>
              <a:ext cx="3739615" cy="3732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9670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xmlns=""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5">
            <a:extLst>
              <a:ext uri="{FF2B5EF4-FFF2-40B4-BE49-F238E27FC236}">
                <a16:creationId xmlns:a16="http://schemas.microsoft.com/office/drawing/2014/main" xmlns=""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xmlns=""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xmlns="" id="{2A85F7B3-F4E6-4FBF-B74E-43CAB468F5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636805" y="640080"/>
            <a:ext cx="4809406"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Check this book out</a:t>
            </a:r>
          </a:p>
        </p:txBody>
      </p:sp>
      <p:cxnSp>
        <p:nvCxnSpPr>
          <p:cNvPr id="143" name="Straight Connector 142">
            <a:extLst>
              <a:ext uri="{FF2B5EF4-FFF2-40B4-BE49-F238E27FC236}">
                <a16:creationId xmlns:a16="http://schemas.microsoft.com/office/drawing/2014/main" xmlns="" id="{73741D5B-1709-4CDB-963A-CC3C749412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00698" y="3765314"/>
            <a:ext cx="475488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71B19F09-E8EA-40B4-84A4-08AA5B7090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7883" y="640080"/>
            <a:ext cx="4449105"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2846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documentManagement/types"/>
    <ds:schemaRef ds:uri="http://purl.org/dc/terms/"/>
    <ds:schemaRef ds:uri="http://www.w3.org/XML/1998/namespace"/>
    <ds:schemaRef ds:uri="http://schemas.microsoft.com/office/2006/metadata/properties"/>
    <ds:schemaRef ds:uri="http://purl.org/dc/dcmitype/"/>
    <ds:schemaRef ds:uri="71af3243-3dd4-4a8d-8c0d-dd76da1f02a5"/>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411</TotalTime>
  <Words>972</Words>
  <Application>Microsoft Office PowerPoint</Application>
  <PresentationFormat>Widescreen</PresentationFormat>
  <Paragraphs>106</Paragraphs>
  <Slides>31</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Abadi</vt:lpstr>
      <vt:lpstr>Arial</vt:lpstr>
      <vt:lpstr>Arial Black</vt:lpstr>
      <vt:lpstr>Calibri</vt:lpstr>
      <vt:lpstr>Helvetica Neue</vt:lpstr>
      <vt:lpstr>Mangal</vt:lpstr>
      <vt:lpstr>Tw Cen MT</vt:lpstr>
      <vt:lpstr>Tw Cen MT Condensed</vt:lpstr>
      <vt:lpstr>Wingdings 3</vt:lpstr>
      <vt:lpstr>Integral</vt:lpstr>
      <vt:lpstr>Computer vision classification – Malarial Cell Case Study</vt:lpstr>
      <vt:lpstr>A little about me…</vt:lpstr>
      <vt:lpstr>WHAT is computer vision?</vt:lpstr>
      <vt:lpstr>Applicability to Healthcare</vt:lpstr>
      <vt:lpstr>R and Computer vision</vt:lpstr>
      <vt:lpstr>The powerhouse of cv – Convolutional neural networks</vt:lpstr>
      <vt:lpstr>The powerhouse of cv – Convolutional neural networks</vt:lpstr>
      <vt:lpstr>Graphical version</vt:lpstr>
      <vt:lpstr>Check this book out</vt:lpstr>
      <vt:lpstr>Building a cnn in r</vt:lpstr>
      <vt:lpstr>Examine the images and build the keras structure</vt:lpstr>
      <vt:lpstr>Examine the images and build the keras structure</vt:lpstr>
      <vt:lpstr>Activation functions used</vt:lpstr>
      <vt:lpstr>Building a baseline model</vt:lpstr>
      <vt:lpstr>Compile model</vt:lpstr>
      <vt:lpstr>Flow images from directory</vt:lpstr>
      <vt:lpstr>Fit the model</vt:lpstr>
      <vt:lpstr>Keras plot</vt:lpstr>
      <vt:lpstr>Data augmentation to improve model</vt:lpstr>
      <vt:lpstr>Reformat model structure</vt:lpstr>
      <vt:lpstr>Fit augmented model</vt:lpstr>
      <vt:lpstr>Wait…wait…wait…</vt:lpstr>
      <vt:lpstr>Analyse augmented model results</vt:lpstr>
      <vt:lpstr>Predicting with our model</vt:lpstr>
      <vt:lpstr>Further model improvements</vt:lpstr>
      <vt:lpstr>CV – THE R VS PYTHON STRUGGLE</vt:lpstr>
      <vt:lpstr>NHS-R Reticulate session </vt:lpstr>
      <vt:lpstr>FACE MASK DETECTOR</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classification – Malarial Cell Case Study</dc:title>
  <dc:creator>Gary Hutson</dc:creator>
  <cp:lastModifiedBy>Microsoft account</cp:lastModifiedBy>
  <cp:revision>11</cp:revision>
  <dcterms:created xsi:type="dcterms:W3CDTF">2020-11-20T11:55:24Z</dcterms:created>
  <dcterms:modified xsi:type="dcterms:W3CDTF">2020-11-24T17:00:46Z</dcterms:modified>
</cp:coreProperties>
</file>